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60" r:id="rId2"/>
    <p:sldId id="461" r:id="rId3"/>
    <p:sldId id="468" r:id="rId4"/>
    <p:sldId id="469" r:id="rId5"/>
    <p:sldId id="470" r:id="rId6"/>
    <p:sldId id="322" r:id="rId7"/>
    <p:sldId id="323" r:id="rId8"/>
    <p:sldId id="265" r:id="rId9"/>
    <p:sldId id="442" r:id="rId10"/>
    <p:sldId id="276" r:id="rId11"/>
    <p:sldId id="324" r:id="rId12"/>
    <p:sldId id="357" r:id="rId13"/>
    <p:sldId id="458" r:id="rId14"/>
    <p:sldId id="283" r:id="rId15"/>
    <p:sldId id="282" r:id="rId16"/>
    <p:sldId id="483" r:id="rId17"/>
    <p:sldId id="271" r:id="rId18"/>
    <p:sldId id="294" r:id="rId19"/>
    <p:sldId id="295" r:id="rId20"/>
    <p:sldId id="297" r:id="rId21"/>
    <p:sldId id="299" r:id="rId22"/>
    <p:sldId id="302" r:id="rId23"/>
    <p:sldId id="300" r:id="rId24"/>
    <p:sldId id="298" r:id="rId25"/>
    <p:sldId id="459" r:id="rId26"/>
    <p:sldId id="462" r:id="rId27"/>
    <p:sldId id="477" r:id="rId28"/>
    <p:sldId id="463" r:id="rId29"/>
    <p:sldId id="478" r:id="rId30"/>
    <p:sldId id="479" r:id="rId31"/>
    <p:sldId id="480" r:id="rId32"/>
    <p:sldId id="481" r:id="rId33"/>
    <p:sldId id="482" r:id="rId34"/>
    <p:sldId id="464" r:id="rId35"/>
    <p:sldId id="471" r:id="rId36"/>
    <p:sldId id="472" r:id="rId37"/>
    <p:sldId id="473" r:id="rId38"/>
    <p:sldId id="474" r:id="rId39"/>
    <p:sldId id="475" r:id="rId40"/>
    <p:sldId id="476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dmi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478"/>
    <a:srgbClr val="0072BC"/>
    <a:srgbClr val="64BDE1"/>
    <a:srgbClr val="1B3281"/>
    <a:srgbClr val="0A55A2"/>
    <a:srgbClr val="FAE480"/>
    <a:srgbClr val="375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291" autoAdjust="0"/>
  </p:normalViewPr>
  <p:slideViewPr>
    <p:cSldViewPr snapToGrid="0">
      <p:cViewPr varScale="1">
        <p:scale>
          <a:sx n="66" d="100"/>
          <a:sy n="66" d="100"/>
        </p:scale>
        <p:origin x="57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8AAC5-C444-4A8F-99F1-E632D6DA79B9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4AD7CA-2093-4E94-A572-67E0499C8B33}">
      <dgm:prSet phldrT="[Текст]"/>
      <dgm:spPr/>
      <dgm:t>
        <a:bodyPr/>
        <a:lstStyle/>
        <a:p>
          <a:r>
            <a:rPr lang="ru-RU" dirty="0"/>
            <a:t>кадры</a:t>
          </a:r>
        </a:p>
      </dgm:t>
    </dgm:pt>
    <dgm:pt modelId="{8B8BDA70-FA46-4812-BBE0-D77DBC3D5DB5}" type="parTrans" cxnId="{A148038E-9FD4-4BBF-98B9-C83E748C97BA}">
      <dgm:prSet/>
      <dgm:spPr/>
      <dgm:t>
        <a:bodyPr/>
        <a:lstStyle/>
        <a:p>
          <a:endParaRPr lang="ru-RU"/>
        </a:p>
      </dgm:t>
    </dgm:pt>
    <dgm:pt modelId="{85E6ECE0-D077-46BD-9C6A-6EB3C9B7D340}" type="sibTrans" cxnId="{A148038E-9FD4-4BBF-98B9-C83E748C97BA}">
      <dgm:prSet/>
      <dgm:spPr/>
      <dgm:t>
        <a:bodyPr/>
        <a:lstStyle/>
        <a:p>
          <a:endParaRPr lang="ru-RU"/>
        </a:p>
      </dgm:t>
    </dgm:pt>
    <dgm:pt modelId="{09E6EC51-BD0B-4778-974A-C2065698048C}">
      <dgm:prSet phldrT="[Текст]"/>
      <dgm:spPr/>
      <dgm:t>
        <a:bodyPr/>
        <a:lstStyle/>
        <a:p>
          <a:r>
            <a:rPr lang="ru-RU" dirty="0"/>
            <a:t>инфраструктура</a:t>
          </a:r>
        </a:p>
      </dgm:t>
    </dgm:pt>
    <dgm:pt modelId="{1E1433C9-AED5-4155-A214-F9F1E60FBD98}" type="parTrans" cxnId="{380770B5-B427-4D29-AA22-1504104706F6}">
      <dgm:prSet/>
      <dgm:spPr/>
      <dgm:t>
        <a:bodyPr/>
        <a:lstStyle/>
        <a:p>
          <a:endParaRPr lang="ru-RU"/>
        </a:p>
      </dgm:t>
    </dgm:pt>
    <dgm:pt modelId="{8E28A0E3-775C-4F34-9664-4BDEE57CC04B}" type="sibTrans" cxnId="{380770B5-B427-4D29-AA22-1504104706F6}">
      <dgm:prSet/>
      <dgm:spPr/>
      <dgm:t>
        <a:bodyPr/>
        <a:lstStyle/>
        <a:p>
          <a:endParaRPr lang="ru-RU"/>
        </a:p>
      </dgm:t>
    </dgm:pt>
    <dgm:pt modelId="{404E7237-EE2F-424F-AB84-4F98190C1095}">
      <dgm:prSet phldrT="[Текст]"/>
      <dgm:spPr/>
      <dgm:t>
        <a:bodyPr/>
        <a:lstStyle/>
        <a:p>
          <a:r>
            <a:rPr lang="ru-RU" dirty="0"/>
            <a:t>содержание</a:t>
          </a:r>
        </a:p>
      </dgm:t>
    </dgm:pt>
    <dgm:pt modelId="{562B9A9B-1B7D-4EDF-95BD-EF0223CE1E6D}" type="parTrans" cxnId="{5A62E855-1B8E-4BB4-93A6-75057F30440F}">
      <dgm:prSet/>
      <dgm:spPr/>
      <dgm:t>
        <a:bodyPr/>
        <a:lstStyle/>
        <a:p>
          <a:endParaRPr lang="ru-RU"/>
        </a:p>
      </dgm:t>
    </dgm:pt>
    <dgm:pt modelId="{FC2C4B41-3AC2-4E0E-9451-4BD7EE2B10C0}" type="sibTrans" cxnId="{5A62E855-1B8E-4BB4-93A6-75057F30440F}">
      <dgm:prSet/>
      <dgm:spPr/>
      <dgm:t>
        <a:bodyPr/>
        <a:lstStyle/>
        <a:p>
          <a:endParaRPr lang="ru-RU"/>
        </a:p>
      </dgm:t>
    </dgm:pt>
    <dgm:pt modelId="{15FB54C7-A301-4CC5-918D-1D2F93C09C50}">
      <dgm:prSet/>
      <dgm:spPr/>
      <dgm:t>
        <a:bodyPr/>
        <a:lstStyle/>
        <a:p>
          <a:r>
            <a:rPr lang="ru-RU" dirty="0"/>
            <a:t>открытость</a:t>
          </a:r>
        </a:p>
      </dgm:t>
    </dgm:pt>
    <dgm:pt modelId="{AC482E7E-19F0-47B1-B494-D1ED721BCBA3}" type="parTrans" cxnId="{97AE8665-677B-47D3-8984-E0F311D11548}">
      <dgm:prSet/>
      <dgm:spPr/>
      <dgm:t>
        <a:bodyPr/>
        <a:lstStyle/>
        <a:p>
          <a:endParaRPr lang="ru-RU"/>
        </a:p>
      </dgm:t>
    </dgm:pt>
    <dgm:pt modelId="{6282BD87-92DE-4B55-A5FA-4116A3A49E91}" type="sibTrans" cxnId="{97AE8665-677B-47D3-8984-E0F311D11548}">
      <dgm:prSet/>
      <dgm:spPr/>
      <dgm:t>
        <a:bodyPr/>
        <a:lstStyle/>
        <a:p>
          <a:endParaRPr lang="ru-RU"/>
        </a:p>
      </dgm:t>
    </dgm:pt>
    <dgm:pt modelId="{A17F1097-6354-447A-A581-7527844FFC5F}" type="pres">
      <dgm:prSet presAssocID="{7C88AAC5-C444-4A8F-99F1-E632D6DA79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AD39F1-600D-436C-89F0-F1A5844BB68E}" type="pres">
      <dgm:prSet presAssocID="{8E4AD7CA-2093-4E94-A572-67E0499C8B3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0BF7DF-8DB3-4805-B92D-7F268DB59653}" type="pres">
      <dgm:prSet presAssocID="{85E6ECE0-D077-46BD-9C6A-6EB3C9B7D340}" presName="sibTrans" presStyleLbl="sibTrans2D1" presStyleIdx="0" presStyleCnt="4"/>
      <dgm:spPr/>
      <dgm:t>
        <a:bodyPr/>
        <a:lstStyle/>
        <a:p>
          <a:endParaRPr lang="ru-RU"/>
        </a:p>
      </dgm:t>
    </dgm:pt>
    <dgm:pt modelId="{A81237BC-7801-4913-9A7E-664C69EDAE5F}" type="pres">
      <dgm:prSet presAssocID="{85E6ECE0-D077-46BD-9C6A-6EB3C9B7D34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E8327477-2789-4FCD-83DA-BBC7B7AF078C}" type="pres">
      <dgm:prSet presAssocID="{15FB54C7-A301-4CC5-918D-1D2F93C09C5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ED2FA-A502-42F3-B5C6-1516B6215377}" type="pres">
      <dgm:prSet presAssocID="{6282BD87-92DE-4B55-A5FA-4116A3A49E91}" presName="sibTrans" presStyleLbl="sibTrans2D1" presStyleIdx="1" presStyleCnt="4"/>
      <dgm:spPr/>
      <dgm:t>
        <a:bodyPr/>
        <a:lstStyle/>
        <a:p>
          <a:endParaRPr lang="ru-RU"/>
        </a:p>
      </dgm:t>
    </dgm:pt>
    <dgm:pt modelId="{E2A82C4A-75F8-46DC-A7D8-C24DCED42008}" type="pres">
      <dgm:prSet presAssocID="{6282BD87-92DE-4B55-A5FA-4116A3A49E91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1EF1621-EF7B-4C05-AE37-4FF14406348F}" type="pres">
      <dgm:prSet presAssocID="{09E6EC51-BD0B-4778-974A-C2065698048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F2713-BB25-495A-9CDD-1E5DB177B92F}" type="pres">
      <dgm:prSet presAssocID="{8E28A0E3-775C-4F34-9664-4BDEE57CC04B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64D610C-1FE5-4280-8BAC-95D96CE2EC84}" type="pres">
      <dgm:prSet presAssocID="{8E28A0E3-775C-4F34-9664-4BDEE57CC04B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13434655-6B54-4A63-9A9A-97F75263068E}" type="pres">
      <dgm:prSet presAssocID="{404E7237-EE2F-424F-AB84-4F98190C109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CBA6B-EBFE-4350-A616-8FEB2F2BC9ED}" type="pres">
      <dgm:prSet presAssocID="{FC2C4B41-3AC2-4E0E-9451-4BD7EE2B10C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E18570A0-219B-40A6-8DE1-C930B5FB3248}" type="pres">
      <dgm:prSet presAssocID="{FC2C4B41-3AC2-4E0E-9451-4BD7EE2B10C0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97AE8665-677B-47D3-8984-E0F311D11548}" srcId="{7C88AAC5-C444-4A8F-99F1-E632D6DA79B9}" destId="{15FB54C7-A301-4CC5-918D-1D2F93C09C50}" srcOrd="1" destOrd="0" parTransId="{AC482E7E-19F0-47B1-B494-D1ED721BCBA3}" sibTransId="{6282BD87-92DE-4B55-A5FA-4116A3A49E91}"/>
    <dgm:cxn modelId="{380770B5-B427-4D29-AA22-1504104706F6}" srcId="{7C88AAC5-C444-4A8F-99F1-E632D6DA79B9}" destId="{09E6EC51-BD0B-4778-974A-C2065698048C}" srcOrd="2" destOrd="0" parTransId="{1E1433C9-AED5-4155-A214-F9F1E60FBD98}" sibTransId="{8E28A0E3-775C-4F34-9664-4BDEE57CC04B}"/>
    <dgm:cxn modelId="{456D1178-C7ED-49CE-A996-8A4C04D9F76C}" type="presOf" srcId="{85E6ECE0-D077-46BD-9C6A-6EB3C9B7D340}" destId="{A81237BC-7801-4913-9A7E-664C69EDAE5F}" srcOrd="1" destOrd="0" presId="urn:microsoft.com/office/officeart/2005/8/layout/cycle7"/>
    <dgm:cxn modelId="{CECC16A2-E357-4EAE-89BF-BEB8EB33887C}" type="presOf" srcId="{85E6ECE0-D077-46BD-9C6A-6EB3C9B7D340}" destId="{CC0BF7DF-8DB3-4805-B92D-7F268DB59653}" srcOrd="0" destOrd="0" presId="urn:microsoft.com/office/officeart/2005/8/layout/cycle7"/>
    <dgm:cxn modelId="{5502799D-8AFA-4F5D-8388-2EA8F32D1C08}" type="presOf" srcId="{6282BD87-92DE-4B55-A5FA-4116A3A49E91}" destId="{E2A82C4A-75F8-46DC-A7D8-C24DCED42008}" srcOrd="1" destOrd="0" presId="urn:microsoft.com/office/officeart/2005/8/layout/cycle7"/>
    <dgm:cxn modelId="{1EF96A4C-0FA9-4059-B464-277C7D9F7841}" type="presOf" srcId="{6282BD87-92DE-4B55-A5FA-4116A3A49E91}" destId="{16AED2FA-A502-42F3-B5C6-1516B6215377}" srcOrd="0" destOrd="0" presId="urn:microsoft.com/office/officeart/2005/8/layout/cycle7"/>
    <dgm:cxn modelId="{027053E4-6146-41AB-B743-9430FE05B540}" type="presOf" srcId="{8E28A0E3-775C-4F34-9664-4BDEE57CC04B}" destId="{CAFF2713-BB25-495A-9CDD-1E5DB177B92F}" srcOrd="0" destOrd="0" presId="urn:microsoft.com/office/officeart/2005/8/layout/cycle7"/>
    <dgm:cxn modelId="{5DA45949-DF00-4FC6-905C-023EDA30E3F3}" type="presOf" srcId="{FC2C4B41-3AC2-4E0E-9451-4BD7EE2B10C0}" destId="{66BCBA6B-EBFE-4350-A616-8FEB2F2BC9ED}" srcOrd="0" destOrd="0" presId="urn:microsoft.com/office/officeart/2005/8/layout/cycle7"/>
    <dgm:cxn modelId="{5A62E855-1B8E-4BB4-93A6-75057F30440F}" srcId="{7C88AAC5-C444-4A8F-99F1-E632D6DA79B9}" destId="{404E7237-EE2F-424F-AB84-4F98190C1095}" srcOrd="3" destOrd="0" parTransId="{562B9A9B-1B7D-4EDF-95BD-EF0223CE1E6D}" sibTransId="{FC2C4B41-3AC2-4E0E-9451-4BD7EE2B10C0}"/>
    <dgm:cxn modelId="{0784E914-FC9C-4C3B-868E-87ECB05A1E91}" type="presOf" srcId="{404E7237-EE2F-424F-AB84-4F98190C1095}" destId="{13434655-6B54-4A63-9A9A-97F75263068E}" srcOrd="0" destOrd="0" presId="urn:microsoft.com/office/officeart/2005/8/layout/cycle7"/>
    <dgm:cxn modelId="{22C03CD1-978C-4122-9BF0-9A841B21334B}" type="presOf" srcId="{7C88AAC5-C444-4A8F-99F1-E632D6DA79B9}" destId="{A17F1097-6354-447A-A581-7527844FFC5F}" srcOrd="0" destOrd="0" presId="urn:microsoft.com/office/officeart/2005/8/layout/cycle7"/>
    <dgm:cxn modelId="{A6B69974-EC39-49A5-8C70-07E62B6DDD62}" type="presOf" srcId="{09E6EC51-BD0B-4778-974A-C2065698048C}" destId="{F1EF1621-EF7B-4C05-AE37-4FF14406348F}" srcOrd="0" destOrd="0" presId="urn:microsoft.com/office/officeart/2005/8/layout/cycle7"/>
    <dgm:cxn modelId="{AE79BDF0-BDF4-4635-8828-B42FD53F0929}" type="presOf" srcId="{FC2C4B41-3AC2-4E0E-9451-4BD7EE2B10C0}" destId="{E18570A0-219B-40A6-8DE1-C930B5FB3248}" srcOrd="1" destOrd="0" presId="urn:microsoft.com/office/officeart/2005/8/layout/cycle7"/>
    <dgm:cxn modelId="{7DB1576F-7055-49AF-9601-580831779EB7}" type="presOf" srcId="{15FB54C7-A301-4CC5-918D-1D2F93C09C50}" destId="{E8327477-2789-4FCD-83DA-BBC7B7AF078C}" srcOrd="0" destOrd="0" presId="urn:microsoft.com/office/officeart/2005/8/layout/cycle7"/>
    <dgm:cxn modelId="{CC5576B8-82C1-4AE2-A572-6C9B6339FCB5}" type="presOf" srcId="{8E4AD7CA-2093-4E94-A572-67E0499C8B33}" destId="{EFAD39F1-600D-436C-89F0-F1A5844BB68E}" srcOrd="0" destOrd="0" presId="urn:microsoft.com/office/officeart/2005/8/layout/cycle7"/>
    <dgm:cxn modelId="{63CFF569-939B-46E6-AC0D-569C43F84EB7}" type="presOf" srcId="{8E28A0E3-775C-4F34-9664-4BDEE57CC04B}" destId="{D64D610C-1FE5-4280-8BAC-95D96CE2EC84}" srcOrd="1" destOrd="0" presId="urn:microsoft.com/office/officeart/2005/8/layout/cycle7"/>
    <dgm:cxn modelId="{A148038E-9FD4-4BBF-98B9-C83E748C97BA}" srcId="{7C88AAC5-C444-4A8F-99F1-E632D6DA79B9}" destId="{8E4AD7CA-2093-4E94-A572-67E0499C8B33}" srcOrd="0" destOrd="0" parTransId="{8B8BDA70-FA46-4812-BBE0-D77DBC3D5DB5}" sibTransId="{85E6ECE0-D077-46BD-9C6A-6EB3C9B7D340}"/>
    <dgm:cxn modelId="{C63BEBBC-ADDE-4506-8738-DBE9CD25A89E}" type="presParOf" srcId="{A17F1097-6354-447A-A581-7527844FFC5F}" destId="{EFAD39F1-600D-436C-89F0-F1A5844BB68E}" srcOrd="0" destOrd="0" presId="urn:microsoft.com/office/officeart/2005/8/layout/cycle7"/>
    <dgm:cxn modelId="{2004EACF-EBBB-4687-A83E-7306FE14D9EC}" type="presParOf" srcId="{A17F1097-6354-447A-A581-7527844FFC5F}" destId="{CC0BF7DF-8DB3-4805-B92D-7F268DB59653}" srcOrd="1" destOrd="0" presId="urn:microsoft.com/office/officeart/2005/8/layout/cycle7"/>
    <dgm:cxn modelId="{F942CABC-45A6-42F0-8E38-80451B293541}" type="presParOf" srcId="{CC0BF7DF-8DB3-4805-B92D-7F268DB59653}" destId="{A81237BC-7801-4913-9A7E-664C69EDAE5F}" srcOrd="0" destOrd="0" presId="urn:microsoft.com/office/officeart/2005/8/layout/cycle7"/>
    <dgm:cxn modelId="{956168A7-4AB5-4D1E-9082-FEBD85F977C4}" type="presParOf" srcId="{A17F1097-6354-447A-A581-7527844FFC5F}" destId="{E8327477-2789-4FCD-83DA-BBC7B7AF078C}" srcOrd="2" destOrd="0" presId="urn:microsoft.com/office/officeart/2005/8/layout/cycle7"/>
    <dgm:cxn modelId="{FDA5045F-5178-47CB-BE71-D13F0E30999C}" type="presParOf" srcId="{A17F1097-6354-447A-A581-7527844FFC5F}" destId="{16AED2FA-A502-42F3-B5C6-1516B6215377}" srcOrd="3" destOrd="0" presId="urn:microsoft.com/office/officeart/2005/8/layout/cycle7"/>
    <dgm:cxn modelId="{E4912855-8217-44CB-834C-FD7F0C8304EB}" type="presParOf" srcId="{16AED2FA-A502-42F3-B5C6-1516B6215377}" destId="{E2A82C4A-75F8-46DC-A7D8-C24DCED42008}" srcOrd="0" destOrd="0" presId="urn:microsoft.com/office/officeart/2005/8/layout/cycle7"/>
    <dgm:cxn modelId="{B11F16CF-159A-45D5-B4A4-B566BD38FF87}" type="presParOf" srcId="{A17F1097-6354-447A-A581-7527844FFC5F}" destId="{F1EF1621-EF7B-4C05-AE37-4FF14406348F}" srcOrd="4" destOrd="0" presId="urn:microsoft.com/office/officeart/2005/8/layout/cycle7"/>
    <dgm:cxn modelId="{ABBEC745-C938-42F2-B389-0FCCAB826F99}" type="presParOf" srcId="{A17F1097-6354-447A-A581-7527844FFC5F}" destId="{CAFF2713-BB25-495A-9CDD-1E5DB177B92F}" srcOrd="5" destOrd="0" presId="urn:microsoft.com/office/officeart/2005/8/layout/cycle7"/>
    <dgm:cxn modelId="{0B9912C5-381F-40E1-96EB-48363D4FB73B}" type="presParOf" srcId="{CAFF2713-BB25-495A-9CDD-1E5DB177B92F}" destId="{D64D610C-1FE5-4280-8BAC-95D96CE2EC84}" srcOrd="0" destOrd="0" presId="urn:microsoft.com/office/officeart/2005/8/layout/cycle7"/>
    <dgm:cxn modelId="{49C703A7-C79C-46CD-B0B1-F2B00302D28D}" type="presParOf" srcId="{A17F1097-6354-447A-A581-7527844FFC5F}" destId="{13434655-6B54-4A63-9A9A-97F75263068E}" srcOrd="6" destOrd="0" presId="urn:microsoft.com/office/officeart/2005/8/layout/cycle7"/>
    <dgm:cxn modelId="{3DF7FFB3-3B3D-4DC9-9773-19F7979BDBE6}" type="presParOf" srcId="{A17F1097-6354-447A-A581-7527844FFC5F}" destId="{66BCBA6B-EBFE-4350-A616-8FEB2F2BC9ED}" srcOrd="7" destOrd="0" presId="urn:microsoft.com/office/officeart/2005/8/layout/cycle7"/>
    <dgm:cxn modelId="{07170375-F712-4EE3-86CF-963DBD540682}" type="presParOf" srcId="{66BCBA6B-EBFE-4350-A616-8FEB2F2BC9ED}" destId="{E18570A0-219B-40A6-8DE1-C930B5FB324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5667C-F025-4144-B78C-F4166B5BE133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62DB53F-80A8-44C1-90A3-EBD8BB7A82B5}">
      <dgm:prSet phldrT="[Текст]" custT="1"/>
      <dgm:spPr/>
      <dgm:t>
        <a:bodyPr/>
        <a:lstStyle/>
        <a:p>
          <a:r>
            <a:rPr lang="ru-RU" sz="2300" b="1" dirty="0">
              <a:latin typeface="Arial" panose="020B0604020202020204" pitchFamily="34" charset="0"/>
              <a:cs typeface="Arial" panose="020B0604020202020204" pitchFamily="34" charset="0"/>
            </a:rPr>
            <a:t>Естественно-научная направленность</a:t>
          </a:r>
        </a:p>
      </dgm:t>
    </dgm:pt>
    <dgm:pt modelId="{DA74664A-DE7E-403D-A8E9-CDB8F86A5B2F}" type="parTrans" cxnId="{3C176824-46AF-409C-A0FC-6D20C4F5EA98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BD7B1D-49B3-4BA8-9163-1C23209BB771}" type="sibTrans" cxnId="{3C176824-46AF-409C-A0FC-6D20C4F5EA98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B48D1A-A9F2-4FEB-8570-5E091DA37910}">
      <dgm:prSet phldrT="[Текст]" custT="1"/>
      <dgm:spPr/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Технологическая направленность</a:t>
          </a:r>
        </a:p>
      </dgm:t>
    </dgm:pt>
    <dgm:pt modelId="{1BF818E9-BDB7-4421-B414-8DD0C42CD7C2}" type="parTrans" cxnId="{A098AB5D-7270-4E36-8EF2-944E019C19BE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1C5B60-846B-4513-B047-FF06F29A4DCB}" type="sibTrans" cxnId="{A098AB5D-7270-4E36-8EF2-944E019C19BE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0A97D8-4467-4441-82E2-67AD650916A4}">
      <dgm:prSet phldrT="[Текст]" custT="1"/>
      <dgm:spPr/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 Презентационное оборудование</a:t>
          </a:r>
        </a:p>
      </dgm:t>
    </dgm:pt>
    <dgm:pt modelId="{818B9A34-CACD-403B-8A09-A1C0DC8D6F8B}" type="parTrans" cxnId="{D800DCC4-DA81-4EAC-999F-D5EE3E8ACAD3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91F9BB-5D5D-4FF3-A652-9BBFF3507BF3}" type="sibTrans" cxnId="{D800DCC4-DA81-4EAC-999F-D5EE3E8ACAD3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44F011-14E6-4454-9FBA-2479023C779B}" type="pres">
      <dgm:prSet presAssocID="{6515667C-F025-4144-B78C-F4166B5BE1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6946E87-66D8-415E-9EBB-FBD988EB6183}" type="pres">
      <dgm:prSet presAssocID="{6515667C-F025-4144-B78C-F4166B5BE133}" presName="Name1" presStyleCnt="0"/>
      <dgm:spPr/>
    </dgm:pt>
    <dgm:pt modelId="{30F852E5-57D8-48B4-918C-A1B727FA257E}" type="pres">
      <dgm:prSet presAssocID="{6515667C-F025-4144-B78C-F4166B5BE133}" presName="cycle" presStyleCnt="0"/>
      <dgm:spPr/>
    </dgm:pt>
    <dgm:pt modelId="{9A1E2E68-2872-4ABA-8032-95E755698FC3}" type="pres">
      <dgm:prSet presAssocID="{6515667C-F025-4144-B78C-F4166B5BE133}" presName="srcNode" presStyleLbl="node1" presStyleIdx="0" presStyleCnt="3"/>
      <dgm:spPr/>
    </dgm:pt>
    <dgm:pt modelId="{06FC599D-5F54-44F3-A88A-981934E0FA83}" type="pres">
      <dgm:prSet presAssocID="{6515667C-F025-4144-B78C-F4166B5BE133}" presName="conn" presStyleLbl="parChTrans1D2" presStyleIdx="0" presStyleCnt="1"/>
      <dgm:spPr/>
      <dgm:t>
        <a:bodyPr/>
        <a:lstStyle/>
        <a:p>
          <a:endParaRPr lang="ru-RU"/>
        </a:p>
      </dgm:t>
    </dgm:pt>
    <dgm:pt modelId="{A840DE29-976E-47F7-954C-2DBDD657DEAC}" type="pres">
      <dgm:prSet presAssocID="{6515667C-F025-4144-B78C-F4166B5BE133}" presName="extraNode" presStyleLbl="node1" presStyleIdx="0" presStyleCnt="3"/>
      <dgm:spPr/>
    </dgm:pt>
    <dgm:pt modelId="{E0000A36-73E0-479D-A90A-0210732B984A}" type="pres">
      <dgm:prSet presAssocID="{6515667C-F025-4144-B78C-F4166B5BE133}" presName="dstNode" presStyleLbl="node1" presStyleIdx="0" presStyleCnt="3"/>
      <dgm:spPr/>
    </dgm:pt>
    <dgm:pt modelId="{2F02C2D2-6B03-45AD-AA52-ED7B1FC6788D}" type="pres">
      <dgm:prSet presAssocID="{662DB53F-80A8-44C1-90A3-EBD8BB7A82B5}" presName="text_1" presStyleLbl="node1" presStyleIdx="0" presStyleCnt="3" custScaleX="104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C73C7-6E02-4546-82BD-B427F2A1107F}" type="pres">
      <dgm:prSet presAssocID="{662DB53F-80A8-44C1-90A3-EBD8BB7A82B5}" presName="accent_1" presStyleCnt="0"/>
      <dgm:spPr/>
    </dgm:pt>
    <dgm:pt modelId="{4F2DF8E2-48EB-405F-B1D5-3B36F26E47B3}" type="pres">
      <dgm:prSet presAssocID="{662DB53F-80A8-44C1-90A3-EBD8BB7A82B5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858F1542-9409-4DD8-BC66-999D393767E3}" type="pres">
      <dgm:prSet presAssocID="{51B48D1A-A9F2-4FEB-8570-5E091DA37910}" presName="text_2" presStyleLbl="node1" presStyleIdx="1" presStyleCnt="3" custScaleX="104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2EA47-0A96-495C-AA93-71B57FF267B2}" type="pres">
      <dgm:prSet presAssocID="{51B48D1A-A9F2-4FEB-8570-5E091DA37910}" presName="accent_2" presStyleCnt="0"/>
      <dgm:spPr/>
    </dgm:pt>
    <dgm:pt modelId="{710598CF-9697-4A83-B47E-203BE4147518}" type="pres">
      <dgm:prSet presAssocID="{51B48D1A-A9F2-4FEB-8570-5E091DA37910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6D504A4B-1170-42D8-861D-DD397D6A49B1}" type="pres">
      <dgm:prSet presAssocID="{8A0A97D8-4467-4441-82E2-67AD650916A4}" presName="text_3" presStyleLbl="node1" presStyleIdx="2" presStyleCnt="3" custScaleX="105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00D5D-8756-4B9A-8B7B-64499BA20662}" type="pres">
      <dgm:prSet presAssocID="{8A0A97D8-4467-4441-82E2-67AD650916A4}" presName="accent_3" presStyleCnt="0"/>
      <dgm:spPr/>
    </dgm:pt>
    <dgm:pt modelId="{72AC3E69-DE14-4E45-A33A-51677A2C2F75}" type="pres">
      <dgm:prSet presAssocID="{8A0A97D8-4467-4441-82E2-67AD650916A4}" presName="accentRepeatNode" presStyleLbl="solidFgAcc1" presStyleIdx="2" presStyleCnt="3" custLinFactNeighborX="2307"/>
      <dgm:spPr>
        <a:blipFill rotWithShape="0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</dgm:ptLst>
  <dgm:cxnLst>
    <dgm:cxn modelId="{FBEE5B7B-7ADF-4892-914E-46B4BFEE0080}" type="presOf" srcId="{BBBD7B1D-49B3-4BA8-9163-1C23209BB771}" destId="{06FC599D-5F54-44F3-A88A-981934E0FA83}" srcOrd="0" destOrd="0" presId="urn:microsoft.com/office/officeart/2008/layout/VerticalCurvedList"/>
    <dgm:cxn modelId="{D800DCC4-DA81-4EAC-999F-D5EE3E8ACAD3}" srcId="{6515667C-F025-4144-B78C-F4166B5BE133}" destId="{8A0A97D8-4467-4441-82E2-67AD650916A4}" srcOrd="2" destOrd="0" parTransId="{818B9A34-CACD-403B-8A09-A1C0DC8D6F8B}" sibTransId="{4191F9BB-5D5D-4FF3-A652-9BBFF3507BF3}"/>
    <dgm:cxn modelId="{E59B9B4D-C0A5-45F0-8B5C-10C97A80F61B}" type="presOf" srcId="{8A0A97D8-4467-4441-82E2-67AD650916A4}" destId="{6D504A4B-1170-42D8-861D-DD397D6A49B1}" srcOrd="0" destOrd="0" presId="urn:microsoft.com/office/officeart/2008/layout/VerticalCurvedList"/>
    <dgm:cxn modelId="{2BC4CB48-F4DD-4025-BDCB-2172839615D8}" type="presOf" srcId="{662DB53F-80A8-44C1-90A3-EBD8BB7A82B5}" destId="{2F02C2D2-6B03-45AD-AA52-ED7B1FC6788D}" srcOrd="0" destOrd="0" presId="urn:microsoft.com/office/officeart/2008/layout/VerticalCurvedList"/>
    <dgm:cxn modelId="{A098AB5D-7270-4E36-8EF2-944E019C19BE}" srcId="{6515667C-F025-4144-B78C-F4166B5BE133}" destId="{51B48D1A-A9F2-4FEB-8570-5E091DA37910}" srcOrd="1" destOrd="0" parTransId="{1BF818E9-BDB7-4421-B414-8DD0C42CD7C2}" sibTransId="{6D1C5B60-846B-4513-B047-FF06F29A4DCB}"/>
    <dgm:cxn modelId="{C6D024A2-2DFC-437C-B739-10912CD5667E}" type="presOf" srcId="{6515667C-F025-4144-B78C-F4166B5BE133}" destId="{CE44F011-14E6-4454-9FBA-2479023C779B}" srcOrd="0" destOrd="0" presId="urn:microsoft.com/office/officeart/2008/layout/VerticalCurvedList"/>
    <dgm:cxn modelId="{4C0152C0-F608-4310-A70B-7C82772D941A}" type="presOf" srcId="{51B48D1A-A9F2-4FEB-8570-5E091DA37910}" destId="{858F1542-9409-4DD8-BC66-999D393767E3}" srcOrd="0" destOrd="0" presId="urn:microsoft.com/office/officeart/2008/layout/VerticalCurvedList"/>
    <dgm:cxn modelId="{3C176824-46AF-409C-A0FC-6D20C4F5EA98}" srcId="{6515667C-F025-4144-B78C-F4166B5BE133}" destId="{662DB53F-80A8-44C1-90A3-EBD8BB7A82B5}" srcOrd="0" destOrd="0" parTransId="{DA74664A-DE7E-403D-A8E9-CDB8F86A5B2F}" sibTransId="{BBBD7B1D-49B3-4BA8-9163-1C23209BB771}"/>
    <dgm:cxn modelId="{960BAC75-C21A-45F1-86A4-FACB119CC852}" type="presParOf" srcId="{CE44F011-14E6-4454-9FBA-2479023C779B}" destId="{A6946E87-66D8-415E-9EBB-FBD988EB6183}" srcOrd="0" destOrd="0" presId="urn:microsoft.com/office/officeart/2008/layout/VerticalCurvedList"/>
    <dgm:cxn modelId="{FE75789C-F39E-42F2-86B9-74144273C6D2}" type="presParOf" srcId="{A6946E87-66D8-415E-9EBB-FBD988EB6183}" destId="{30F852E5-57D8-48B4-918C-A1B727FA257E}" srcOrd="0" destOrd="0" presId="urn:microsoft.com/office/officeart/2008/layout/VerticalCurvedList"/>
    <dgm:cxn modelId="{CA30077B-0C3D-4C5E-92DA-3423C8BF79DC}" type="presParOf" srcId="{30F852E5-57D8-48B4-918C-A1B727FA257E}" destId="{9A1E2E68-2872-4ABA-8032-95E755698FC3}" srcOrd="0" destOrd="0" presId="urn:microsoft.com/office/officeart/2008/layout/VerticalCurvedList"/>
    <dgm:cxn modelId="{657F4F0F-F372-456D-BD40-4C1D854C2BA0}" type="presParOf" srcId="{30F852E5-57D8-48B4-918C-A1B727FA257E}" destId="{06FC599D-5F54-44F3-A88A-981934E0FA83}" srcOrd="1" destOrd="0" presId="urn:microsoft.com/office/officeart/2008/layout/VerticalCurvedList"/>
    <dgm:cxn modelId="{EF36EAD9-0A23-44D7-A92A-614DD196253D}" type="presParOf" srcId="{30F852E5-57D8-48B4-918C-A1B727FA257E}" destId="{A840DE29-976E-47F7-954C-2DBDD657DEAC}" srcOrd="2" destOrd="0" presId="urn:microsoft.com/office/officeart/2008/layout/VerticalCurvedList"/>
    <dgm:cxn modelId="{7C8369C6-8585-4EAF-A681-6FD0B0115C15}" type="presParOf" srcId="{30F852E5-57D8-48B4-918C-A1B727FA257E}" destId="{E0000A36-73E0-479D-A90A-0210732B984A}" srcOrd="3" destOrd="0" presId="urn:microsoft.com/office/officeart/2008/layout/VerticalCurvedList"/>
    <dgm:cxn modelId="{EEB1AFF9-046F-49A0-AD4B-7A5CE1A01D75}" type="presParOf" srcId="{A6946E87-66D8-415E-9EBB-FBD988EB6183}" destId="{2F02C2D2-6B03-45AD-AA52-ED7B1FC6788D}" srcOrd="1" destOrd="0" presId="urn:microsoft.com/office/officeart/2008/layout/VerticalCurvedList"/>
    <dgm:cxn modelId="{27AA6B8E-AAAD-4073-8CC4-135DB740B6F4}" type="presParOf" srcId="{A6946E87-66D8-415E-9EBB-FBD988EB6183}" destId="{EC7C73C7-6E02-4546-82BD-B427F2A1107F}" srcOrd="2" destOrd="0" presId="urn:microsoft.com/office/officeart/2008/layout/VerticalCurvedList"/>
    <dgm:cxn modelId="{FEF73A4C-F79A-4802-A836-33083ED5CC0F}" type="presParOf" srcId="{EC7C73C7-6E02-4546-82BD-B427F2A1107F}" destId="{4F2DF8E2-48EB-405F-B1D5-3B36F26E47B3}" srcOrd="0" destOrd="0" presId="urn:microsoft.com/office/officeart/2008/layout/VerticalCurvedList"/>
    <dgm:cxn modelId="{C2CE8CE2-52C5-4F3F-B356-6B1758EE4CFC}" type="presParOf" srcId="{A6946E87-66D8-415E-9EBB-FBD988EB6183}" destId="{858F1542-9409-4DD8-BC66-999D393767E3}" srcOrd="3" destOrd="0" presId="urn:microsoft.com/office/officeart/2008/layout/VerticalCurvedList"/>
    <dgm:cxn modelId="{A796748F-0BBF-4736-8412-38B2C6F483DF}" type="presParOf" srcId="{A6946E87-66D8-415E-9EBB-FBD988EB6183}" destId="{C512EA47-0A96-495C-AA93-71B57FF267B2}" srcOrd="4" destOrd="0" presId="urn:microsoft.com/office/officeart/2008/layout/VerticalCurvedList"/>
    <dgm:cxn modelId="{F6EE6375-D370-4561-9D46-80AFCBA5610F}" type="presParOf" srcId="{C512EA47-0A96-495C-AA93-71B57FF267B2}" destId="{710598CF-9697-4A83-B47E-203BE4147518}" srcOrd="0" destOrd="0" presId="urn:microsoft.com/office/officeart/2008/layout/VerticalCurvedList"/>
    <dgm:cxn modelId="{86D93083-10FB-451B-9C6F-0677A0366524}" type="presParOf" srcId="{A6946E87-66D8-415E-9EBB-FBD988EB6183}" destId="{6D504A4B-1170-42D8-861D-DD397D6A49B1}" srcOrd="5" destOrd="0" presId="urn:microsoft.com/office/officeart/2008/layout/VerticalCurvedList"/>
    <dgm:cxn modelId="{D5A84189-DFA0-4CC7-B2C6-4492A4E5954D}" type="presParOf" srcId="{A6946E87-66D8-415E-9EBB-FBD988EB6183}" destId="{85400D5D-8756-4B9A-8B7B-64499BA20662}" srcOrd="6" destOrd="0" presId="urn:microsoft.com/office/officeart/2008/layout/VerticalCurvedList"/>
    <dgm:cxn modelId="{0BB92028-D019-4FEB-B047-189245727F42}" type="presParOf" srcId="{85400D5D-8756-4B9A-8B7B-64499BA20662}" destId="{72AC3E69-DE14-4E45-A33A-51677A2C2F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D39F1-600D-436C-89F0-F1A5844BB68E}">
      <dsp:nvSpPr>
        <dsp:cNvPr id="0" name=""/>
        <dsp:cNvSpPr/>
      </dsp:nvSpPr>
      <dsp:spPr>
        <a:xfrm>
          <a:off x="1352243" y="315"/>
          <a:ext cx="841473" cy="42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кадры</a:t>
          </a:r>
        </a:p>
      </dsp:txBody>
      <dsp:txXfrm>
        <a:off x="1364566" y="12638"/>
        <a:ext cx="816827" cy="396090"/>
      </dsp:txXfrm>
    </dsp:sp>
    <dsp:sp modelId="{CC0BF7DF-8DB3-4805-B92D-7F268DB59653}">
      <dsp:nvSpPr>
        <dsp:cNvPr id="0" name=""/>
        <dsp:cNvSpPr/>
      </dsp:nvSpPr>
      <dsp:spPr>
        <a:xfrm rot="2700000">
          <a:off x="1957917" y="541006"/>
          <a:ext cx="438028" cy="1472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002094" y="570457"/>
        <a:ext cx="349674" cy="88355"/>
      </dsp:txXfrm>
    </dsp:sp>
    <dsp:sp modelId="{E8327477-2789-4FCD-83DA-BBC7B7AF078C}">
      <dsp:nvSpPr>
        <dsp:cNvPr id="0" name=""/>
        <dsp:cNvSpPr/>
      </dsp:nvSpPr>
      <dsp:spPr>
        <a:xfrm>
          <a:off x="2160147" y="808218"/>
          <a:ext cx="841473" cy="42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открытость</a:t>
          </a:r>
        </a:p>
      </dsp:txBody>
      <dsp:txXfrm>
        <a:off x="2172470" y="820541"/>
        <a:ext cx="816827" cy="396090"/>
      </dsp:txXfrm>
    </dsp:sp>
    <dsp:sp modelId="{16AED2FA-A502-42F3-B5C6-1516B6215377}">
      <dsp:nvSpPr>
        <dsp:cNvPr id="0" name=""/>
        <dsp:cNvSpPr/>
      </dsp:nvSpPr>
      <dsp:spPr>
        <a:xfrm rot="8100000">
          <a:off x="1957917" y="1348909"/>
          <a:ext cx="438028" cy="1472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0800000">
        <a:off x="2002094" y="1378360"/>
        <a:ext cx="349674" cy="88355"/>
      </dsp:txXfrm>
    </dsp:sp>
    <dsp:sp modelId="{F1EF1621-EF7B-4C05-AE37-4FF14406348F}">
      <dsp:nvSpPr>
        <dsp:cNvPr id="0" name=""/>
        <dsp:cNvSpPr/>
      </dsp:nvSpPr>
      <dsp:spPr>
        <a:xfrm>
          <a:off x="1352243" y="1616121"/>
          <a:ext cx="841473" cy="42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инфраструктура</a:t>
          </a:r>
        </a:p>
      </dsp:txBody>
      <dsp:txXfrm>
        <a:off x="1364566" y="1628444"/>
        <a:ext cx="816827" cy="396090"/>
      </dsp:txXfrm>
    </dsp:sp>
    <dsp:sp modelId="{CAFF2713-BB25-495A-9CDD-1E5DB177B92F}">
      <dsp:nvSpPr>
        <dsp:cNvPr id="0" name=""/>
        <dsp:cNvSpPr/>
      </dsp:nvSpPr>
      <dsp:spPr>
        <a:xfrm rot="13500000">
          <a:off x="1150014" y="1348909"/>
          <a:ext cx="438028" cy="1472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0800000">
        <a:off x="1194191" y="1378360"/>
        <a:ext cx="349674" cy="88355"/>
      </dsp:txXfrm>
    </dsp:sp>
    <dsp:sp modelId="{13434655-6B54-4A63-9A9A-97F75263068E}">
      <dsp:nvSpPr>
        <dsp:cNvPr id="0" name=""/>
        <dsp:cNvSpPr/>
      </dsp:nvSpPr>
      <dsp:spPr>
        <a:xfrm>
          <a:off x="544340" y="808218"/>
          <a:ext cx="841473" cy="42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содержание</a:t>
          </a:r>
        </a:p>
      </dsp:txBody>
      <dsp:txXfrm>
        <a:off x="556663" y="820541"/>
        <a:ext cx="816827" cy="396090"/>
      </dsp:txXfrm>
    </dsp:sp>
    <dsp:sp modelId="{66BCBA6B-EBFE-4350-A616-8FEB2F2BC9ED}">
      <dsp:nvSpPr>
        <dsp:cNvPr id="0" name=""/>
        <dsp:cNvSpPr/>
      </dsp:nvSpPr>
      <dsp:spPr>
        <a:xfrm rot="18900000">
          <a:off x="1150014" y="541006"/>
          <a:ext cx="438028" cy="1472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94191" y="570457"/>
        <a:ext cx="349674" cy="883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C599D-5F54-44F3-A88A-981934E0FA83}">
      <dsp:nvSpPr>
        <dsp:cNvPr id="0" name=""/>
        <dsp:cNvSpPr/>
      </dsp:nvSpPr>
      <dsp:spPr>
        <a:xfrm>
          <a:off x="-5881246" y="-888016"/>
          <a:ext cx="6907526" cy="6907526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2C2D2-6B03-45AD-AA52-ED7B1FC6788D}">
      <dsp:nvSpPr>
        <dsp:cNvPr id="0" name=""/>
        <dsp:cNvSpPr/>
      </dsp:nvSpPr>
      <dsp:spPr>
        <a:xfrm>
          <a:off x="497174" y="513149"/>
          <a:ext cx="6649078" cy="102629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462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latin typeface="Arial" panose="020B0604020202020204" pitchFamily="34" charset="0"/>
              <a:cs typeface="Arial" panose="020B0604020202020204" pitchFamily="34" charset="0"/>
            </a:rPr>
            <a:t>Естественно-научная направленность</a:t>
          </a:r>
        </a:p>
      </dsp:txBody>
      <dsp:txXfrm>
        <a:off x="497174" y="513149"/>
        <a:ext cx="6649078" cy="1026298"/>
      </dsp:txXfrm>
    </dsp:sp>
    <dsp:sp modelId="{4F2DF8E2-48EB-405F-B1D5-3B36F26E47B3}">
      <dsp:nvSpPr>
        <dsp:cNvPr id="0" name=""/>
        <dsp:cNvSpPr/>
      </dsp:nvSpPr>
      <dsp:spPr>
        <a:xfrm>
          <a:off x="-9585" y="384861"/>
          <a:ext cx="1282873" cy="128287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8F1542-9409-4DD8-BC66-999D393767E3}">
      <dsp:nvSpPr>
        <dsp:cNvPr id="0" name=""/>
        <dsp:cNvSpPr/>
      </dsp:nvSpPr>
      <dsp:spPr>
        <a:xfrm>
          <a:off x="865795" y="2052597"/>
          <a:ext cx="6284895" cy="102629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462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Технологическая направленность</a:t>
          </a:r>
        </a:p>
      </dsp:txBody>
      <dsp:txXfrm>
        <a:off x="865795" y="2052597"/>
        <a:ext cx="6284895" cy="1026298"/>
      </dsp:txXfrm>
    </dsp:sp>
    <dsp:sp modelId="{710598CF-9697-4A83-B47E-203BE4147518}">
      <dsp:nvSpPr>
        <dsp:cNvPr id="0" name=""/>
        <dsp:cNvSpPr/>
      </dsp:nvSpPr>
      <dsp:spPr>
        <a:xfrm>
          <a:off x="363473" y="1924309"/>
          <a:ext cx="1282873" cy="128287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504A4B-1170-42D8-861D-DD397D6A49B1}">
      <dsp:nvSpPr>
        <dsp:cNvPr id="0" name=""/>
        <dsp:cNvSpPr/>
      </dsp:nvSpPr>
      <dsp:spPr>
        <a:xfrm>
          <a:off x="471049" y="3592045"/>
          <a:ext cx="6701328" cy="102629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462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 Презентационное оборудование</a:t>
          </a:r>
        </a:p>
      </dsp:txBody>
      <dsp:txXfrm>
        <a:off x="471049" y="3592045"/>
        <a:ext cx="6701328" cy="1026298"/>
      </dsp:txXfrm>
    </dsp:sp>
    <dsp:sp modelId="{72AC3E69-DE14-4E45-A33A-51677A2C2F75}">
      <dsp:nvSpPr>
        <dsp:cNvPr id="0" name=""/>
        <dsp:cNvSpPr/>
      </dsp:nvSpPr>
      <dsp:spPr>
        <a:xfrm>
          <a:off x="20009" y="3463757"/>
          <a:ext cx="1282873" cy="1282873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t="-4000" b="-4000"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403DF-2D04-4312-86A8-BF8E06074FC1}" type="datetimeFigureOut">
              <a:rPr lang="ru-RU" smtClean="0"/>
              <a:pPr/>
              <a:t>20.07.2021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FDE44-3196-498E-A603-8183451638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26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Реализация существующих национальных, федеральных и региональных проектов осуществляется в Российской Федерации на протяжении двух лет, однако есть необходимость актуализировать нормативно-правовое поле проектной деятельности. Основным документом, регламентирующим данную деятельность является Постановление Правительства Российской Федерации 1288. Важно понимать, что в документе отражены организационные механизмы планирования, реализации, контроля и завершения проектов. Таким образом, при планировании работы на местах необходимо обращать внимание на жесткие сроки тех или иных мероприятий в рамках реализации проектов. От этого во многом зависит достижение результатов и показателей проектов, а также эффективность выстраивания внутренних процессов.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E89D3-E42C-2C47-AF64-FA7C065E5B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2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7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47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12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16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C7E2CC-65E1-4566-85CF-1CC8A9E9F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40" y="128091"/>
            <a:ext cx="746986" cy="86797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0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F04A334-564B-43B9-A1C2-D3108356F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/>
          <a:stretch/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CC14C7F-016E-49D4-B8B0-C7ECA8A62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654032"/>
            <a:ext cx="1854592" cy="21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D23CDFE-39B3-47A1-B816-383B43641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EC7F-884A-42C3-8325-B0A447826B40}" type="datetimeFigureOut">
              <a:rPr lang="ru-RU" smtClean="0"/>
              <a:t>20.07.2021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07C1-49BD-4E31-882A-390B13CE1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23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41C7A-404D-4A1A-8130-03CF3FF7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7A78E-AE0C-496D-875C-E74DBE82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08932-BFCA-43CF-A98E-C9B84838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5FE6-3A62-46A3-AD8C-BF2F692313A5}" type="datetimeFigureOut">
              <a:rPr lang="ru-RU" smtClean="0"/>
              <a:pPr/>
              <a:t>20.07.2021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857F0A-3123-49DA-B46C-A65C8699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221AAF-B13C-44AD-8EC8-B707771E5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7B4C-393F-4E3D-A696-83B041F08F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19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4" r:id="rId3"/>
    <p:sldLayoutId id="2147483655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4" Type="http://schemas.openxmlformats.org/officeDocument/2006/relationships/image" Target="../media/image33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po@apkpro.ru" TargetMode="External"/><Relationship Id="rId2" Type="http://schemas.openxmlformats.org/officeDocument/2006/relationships/hyperlink" Target="mailto:ivanovaa@apkpro.ru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48CA22-1F63-49F5-8F93-C6E0C56C38F1}"/>
              </a:ext>
            </a:extLst>
          </p:cNvPr>
          <p:cNvSpPr/>
          <p:nvPr/>
        </p:nvSpPr>
        <p:spPr>
          <a:xfrm>
            <a:off x="659981" y="2181926"/>
            <a:ext cx="76223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83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Установочный вебинар об основных вопросах реализации мероприятий по созданию педагогических технопарков «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BD74D2-5F1A-4A44-865F-C9EBEE2DB721}"/>
              </a:ext>
            </a:extLst>
          </p:cNvPr>
          <p:cNvSpPr/>
          <p:nvPr/>
        </p:nvSpPr>
        <p:spPr>
          <a:xfrm>
            <a:off x="3290259" y="4751103"/>
            <a:ext cx="76223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16 июля 2021 года</a:t>
            </a:r>
          </a:p>
          <a:p>
            <a:pPr algn="r" defTabSz="844083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10.00 (Москва,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UTC +3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5335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317DEC1-9707-4A93-95B2-824386221C20}"/>
              </a:ext>
            </a:extLst>
          </p:cNvPr>
          <p:cNvSpPr/>
          <p:nvPr/>
        </p:nvSpPr>
        <p:spPr>
          <a:xfrm>
            <a:off x="1139652" y="1203221"/>
            <a:ext cx="9418051" cy="445155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spcCol="360000" rtlCol="0" anchor="t" anchorCtr="0"/>
          <a:lstStyle/>
          <a:p>
            <a:pPr algn="just">
              <a:spcBef>
                <a:spcPts val="1200"/>
              </a:spcBef>
              <a:buClr>
                <a:srgbClr val="0A55A2"/>
              </a:buClr>
            </a:pPr>
            <a:r>
              <a:rPr lang="ru-RU" sz="1400" b="1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проект «Современная школа»: </a:t>
            </a:r>
            <a:endParaRPr lang="en-US" sz="1400" b="1" kern="0" dirty="0">
              <a:solidFill>
                <a:srgbClr val="1B328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31" indent="-285731" algn="just">
              <a:buClr>
                <a:srgbClr val="0A55A2"/>
              </a:buClr>
              <a:buFont typeface="Wingdings" panose="05000000000000000000" pitchFamily="2" charset="2"/>
              <a:buChar char="ü"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обеспечение возможности детям получать качественное общее образование в условиях, отвечающих современным требованиям, независимо от места проживания ребенка;</a:t>
            </a:r>
            <a:endParaRPr lang="en-US" sz="1100" kern="0" dirty="0">
              <a:solidFill>
                <a:srgbClr val="1B328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31" indent="-285731" algn="just">
              <a:buClr>
                <a:srgbClr val="0A55A2"/>
              </a:buClr>
              <a:buFont typeface="Wingdings" panose="05000000000000000000" pitchFamily="2" charset="2"/>
              <a:buChar char="ü"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обеспечение возможности профессионального развития педагогических работников;</a:t>
            </a:r>
          </a:p>
          <a:p>
            <a:pPr marL="285731" indent="-285731" algn="just">
              <a:buClr>
                <a:srgbClr val="0A55A2"/>
              </a:buClr>
              <a:buFont typeface="Wingdings" panose="05000000000000000000" pitchFamily="2" charset="2"/>
              <a:buChar char="ü"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психолого-педагогическая, методическая и консультативная помощь родителям (законным представителям) детей.</a:t>
            </a:r>
          </a:p>
          <a:p>
            <a:pPr algn="just" defTabSz="914339">
              <a:spcBef>
                <a:spcPts val="1200"/>
              </a:spcBef>
              <a:buClr>
                <a:srgbClr val="0A55A2"/>
              </a:buClr>
              <a:defRPr/>
            </a:pPr>
            <a:r>
              <a:rPr lang="ru-RU" sz="1400" b="1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проект «Успех каждого ребенка»: </a:t>
            </a:r>
            <a:endParaRPr lang="en-US" sz="1400" b="1" kern="0" dirty="0">
              <a:solidFill>
                <a:srgbClr val="1B328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создание и работа системы выявления, поддержки и развития способностей и талантов детей и молодежи;</a:t>
            </a: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развитие дополнительного образования детей и профессиональная ориентация школьников.</a:t>
            </a:r>
          </a:p>
          <a:p>
            <a:pPr algn="just" defTabSz="914339">
              <a:spcBef>
                <a:spcPts val="1200"/>
              </a:spcBef>
              <a:buClr>
                <a:srgbClr val="0A55A2"/>
              </a:buClr>
              <a:defRPr/>
            </a:pPr>
            <a:r>
              <a:rPr lang="ru-RU" sz="1400" b="1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проект «Цифровая образовательная среда»: </a:t>
            </a:r>
            <a:endParaRPr lang="en-US" sz="1400" b="1" kern="0" dirty="0">
              <a:solidFill>
                <a:srgbClr val="1B328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создание и внедрение в образовательных организациях цифровой образовательной среды;</a:t>
            </a: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обеспечение реализации цифровой трансформации системы образования.</a:t>
            </a:r>
          </a:p>
          <a:p>
            <a:pPr algn="just" defTabSz="914339">
              <a:spcBef>
                <a:spcPts val="1200"/>
              </a:spcBef>
              <a:buClr>
                <a:srgbClr val="0A55A2"/>
              </a:buClr>
              <a:defRPr/>
            </a:pPr>
            <a:r>
              <a:rPr lang="ru-RU" sz="1400" b="1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проект «Молодые профессионалы»: </a:t>
            </a:r>
            <a:endParaRPr lang="en-US" sz="1400" b="1" kern="0" dirty="0">
              <a:solidFill>
                <a:srgbClr val="1B328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обеспечение возможности обучающимся образовательных организаций, реализующих программы среднего профессионального образования, получить профессиональное образование, соответствующее требованиям экономики и запросам рынка труда.</a:t>
            </a:r>
          </a:p>
          <a:p>
            <a:pPr algn="just" defTabSz="914339">
              <a:spcBef>
                <a:spcPts val="1200"/>
              </a:spcBef>
              <a:buClr>
                <a:srgbClr val="0A55A2"/>
              </a:buClr>
              <a:defRPr/>
            </a:pPr>
            <a:r>
              <a:rPr lang="ru-RU" sz="1400" b="1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проект «Социальная активность»: </a:t>
            </a:r>
            <a:endParaRPr lang="en-US" sz="1400" b="1" kern="0" dirty="0">
              <a:solidFill>
                <a:srgbClr val="1B328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создание условий для развития и поддержки добровольчества (</a:t>
            </a:r>
            <a:r>
              <a:rPr lang="ru-RU" sz="1100" kern="0" dirty="0" err="1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волонтерства</a:t>
            </a: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 как ключевого элемента социальной ответственности развитого гражданского общества.</a:t>
            </a:r>
          </a:p>
          <a:p>
            <a:pPr algn="just" defTabSz="914339">
              <a:spcBef>
                <a:spcPts val="1200"/>
              </a:spcBef>
              <a:buClr>
                <a:srgbClr val="0A55A2"/>
              </a:buClr>
              <a:defRPr/>
            </a:pPr>
            <a:r>
              <a:rPr lang="ru-RU" sz="1400" b="1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проект «Социальные лифты для каждого»: </a:t>
            </a:r>
            <a:endParaRPr lang="en-US" sz="1400" b="1" kern="0" dirty="0">
              <a:solidFill>
                <a:srgbClr val="1B328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создание для граждан возможностей для профессионального и карьерного роста путем формирования и развития системы профессиональных конкурсов.</a:t>
            </a:r>
          </a:p>
          <a:p>
            <a:pPr algn="just" defTabSz="914339">
              <a:spcBef>
                <a:spcPts val="1200"/>
              </a:spcBef>
              <a:buClr>
                <a:srgbClr val="0A55A2"/>
              </a:buClr>
              <a:defRPr/>
            </a:pPr>
            <a:r>
              <a:rPr lang="ru-RU" sz="1400" b="1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проект «Патриотическое воспитание граждан РФ»: </a:t>
            </a:r>
            <a:endParaRPr lang="en-US" sz="1400" b="1" kern="0" dirty="0">
              <a:solidFill>
                <a:srgbClr val="1B328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обеспечение функционирования системы патриотического воспитания граждан Российской Федерации.</a:t>
            </a:r>
          </a:p>
          <a:p>
            <a:pPr marL="285731" indent="-285731" algn="just" defTabSz="914339">
              <a:buClr>
                <a:srgbClr val="0A55A2"/>
              </a:buClr>
              <a:buFont typeface="Wingdings" panose="05000000000000000000" pitchFamily="2" charset="2"/>
              <a:buChar char="ü"/>
              <a:defRPr/>
            </a:pPr>
            <a:r>
              <a:rPr lang="ru-RU" sz="11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развитие воспитательной работы в образовательных организациях общего и профессионального образования, проведение мероприятий патриотической направленности.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9C0182-729A-4C43-8611-622BA5C6CC21}"/>
              </a:ext>
            </a:extLst>
          </p:cNvPr>
          <p:cNvSpPr/>
          <p:nvPr/>
        </p:nvSpPr>
        <p:spPr>
          <a:xfrm>
            <a:off x="565836" y="1167959"/>
            <a:ext cx="619534" cy="83398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48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B5E57FF-A518-4ABF-ACCC-88F128D0BCB9}"/>
              </a:ext>
            </a:extLst>
          </p:cNvPr>
          <p:cNvSpPr txBox="1">
            <a:spLocks/>
          </p:cNvSpPr>
          <p:nvPr/>
        </p:nvSpPr>
        <p:spPr>
          <a:xfrm>
            <a:off x="489654" y="27944"/>
            <a:ext cx="9736604" cy="957532"/>
          </a:xfrm>
          <a:prstGeom prst="rect">
            <a:avLst/>
          </a:prstGeom>
          <a:noFill/>
        </p:spPr>
        <p:txBody>
          <a:bodyPr vert="horz" lIns="91437" tIns="45719" rIns="91437" bIns="45719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проекты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240A50-E9B0-E540-847B-0D41F07EF4DE}"/>
              </a:ext>
            </a:extLst>
          </p:cNvPr>
          <p:cNvSpPr/>
          <p:nvPr/>
        </p:nvSpPr>
        <p:spPr>
          <a:xfrm>
            <a:off x="565836" y="2841315"/>
            <a:ext cx="619534" cy="83398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48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DF88FF0-0682-7146-BC08-DACA11098E4B}"/>
              </a:ext>
            </a:extLst>
          </p:cNvPr>
          <p:cNvSpPr/>
          <p:nvPr/>
        </p:nvSpPr>
        <p:spPr>
          <a:xfrm>
            <a:off x="565836" y="4215872"/>
            <a:ext cx="619534" cy="83398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48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5</a:t>
            </a:r>
          </a:p>
          <a:p>
            <a:r>
              <a:rPr lang="ru-RU" sz="48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13E2BE7-155E-8849-A199-8C49A6076917}"/>
              </a:ext>
            </a:extLst>
          </p:cNvPr>
          <p:cNvSpPr/>
          <p:nvPr/>
        </p:nvSpPr>
        <p:spPr>
          <a:xfrm>
            <a:off x="574577" y="5711103"/>
            <a:ext cx="619534" cy="83398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48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DD9E9C-3D0D-42AA-AB51-9E2DF2518AD5}"/>
              </a:ext>
            </a:extLst>
          </p:cNvPr>
          <p:cNvSpPr/>
          <p:nvPr/>
        </p:nvSpPr>
        <p:spPr>
          <a:xfrm>
            <a:off x="574577" y="2115485"/>
            <a:ext cx="619534" cy="83398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48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504F7A-2854-498A-8141-15C6F9CCD2B8}"/>
              </a:ext>
            </a:extLst>
          </p:cNvPr>
          <p:cNvSpPr/>
          <p:nvPr/>
        </p:nvSpPr>
        <p:spPr>
          <a:xfrm>
            <a:off x="565836" y="3522723"/>
            <a:ext cx="619534" cy="83398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48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5E3B0-5761-4ABC-A988-DECD4984FD77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750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450053" y="85367"/>
            <a:ext cx="10167724" cy="957532"/>
          </a:xfrm>
          <a:prstGeom prst="rect">
            <a:avLst/>
          </a:prstGeom>
          <a:noFill/>
        </p:spPr>
        <p:txBody>
          <a:bodyPr vert="horz" lIns="91437" tIns="45719" rIns="91437" bIns="45719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«Образование»: </a:t>
            </a:r>
            <a:b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мероприятий до 2024 г.</a:t>
            </a:r>
          </a:p>
        </p:txBody>
      </p:sp>
      <p:sp>
        <p:nvSpPr>
          <p:cNvPr id="17" name="Google Shape;55;p2">
            <a:extLst>
              <a:ext uri="{FF2B5EF4-FFF2-40B4-BE49-F238E27FC236}">
                <a16:creationId xmlns:a16="http://schemas.microsoft.com/office/drawing/2014/main" id="{9BBBB944-6B9B-4DE3-8AD3-9395BA03E64E}"/>
              </a:ext>
            </a:extLst>
          </p:cNvPr>
          <p:cNvSpPr/>
          <p:nvPr/>
        </p:nvSpPr>
        <p:spPr>
          <a:xfrm>
            <a:off x="885014" y="1358453"/>
            <a:ext cx="2773810" cy="13452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56;p2">
            <a:extLst>
              <a:ext uri="{FF2B5EF4-FFF2-40B4-BE49-F238E27FC236}">
                <a16:creationId xmlns:a16="http://schemas.microsoft.com/office/drawing/2014/main" id="{C0286768-01FB-44ED-A5C6-D730FF329A10}"/>
              </a:ext>
            </a:extLst>
          </p:cNvPr>
          <p:cNvSpPr/>
          <p:nvPr/>
        </p:nvSpPr>
        <p:spPr>
          <a:xfrm>
            <a:off x="7898466" y="1358454"/>
            <a:ext cx="2773811" cy="12771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7;p2">
            <a:extLst>
              <a:ext uri="{FF2B5EF4-FFF2-40B4-BE49-F238E27FC236}">
                <a16:creationId xmlns:a16="http://schemas.microsoft.com/office/drawing/2014/main" id="{623BA1E7-CC9E-4F52-B7E0-B4F03158C24E}"/>
              </a:ext>
            </a:extLst>
          </p:cNvPr>
          <p:cNvSpPr/>
          <p:nvPr/>
        </p:nvSpPr>
        <p:spPr>
          <a:xfrm>
            <a:off x="4397468" y="1358453"/>
            <a:ext cx="2773811" cy="13452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71;p2">
            <a:extLst>
              <a:ext uri="{FF2B5EF4-FFF2-40B4-BE49-F238E27FC236}">
                <a16:creationId xmlns:a16="http://schemas.microsoft.com/office/drawing/2014/main" id="{22282BF7-48E2-4FEC-AB44-571FD7A008E5}"/>
              </a:ext>
            </a:extLst>
          </p:cNvPr>
          <p:cNvSpPr txBox="1"/>
          <p:nvPr/>
        </p:nvSpPr>
        <p:spPr>
          <a:xfrm>
            <a:off x="967561" y="1358456"/>
            <a:ext cx="2691264" cy="10156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2" tIns="45699" rIns="91422" bIns="45699" anchor="t" anchorCtr="0">
            <a:spAutoFit/>
          </a:bodyPr>
          <a:lstStyle/>
          <a:p>
            <a:r>
              <a:rPr lang="ru-RU" sz="20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Развитие инфраструктуры образования</a:t>
            </a:r>
            <a:endParaRPr sz="20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72;p2">
            <a:extLst>
              <a:ext uri="{FF2B5EF4-FFF2-40B4-BE49-F238E27FC236}">
                <a16:creationId xmlns:a16="http://schemas.microsoft.com/office/drawing/2014/main" id="{A31FF65B-E4B4-4D88-A79D-D3C0C4B5C939}"/>
              </a:ext>
            </a:extLst>
          </p:cNvPr>
          <p:cNvSpPr txBox="1"/>
          <p:nvPr/>
        </p:nvSpPr>
        <p:spPr>
          <a:xfrm>
            <a:off x="7898466" y="1382691"/>
            <a:ext cx="2773811" cy="13233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2" tIns="45699" rIns="91422" bIns="45699" anchor="t" anchorCtr="0">
            <a:spAutoFit/>
          </a:bodyPr>
          <a:lstStyle/>
          <a:p>
            <a:r>
              <a:rPr lang="ru-RU" sz="20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Совершенствование содержания образования </a:t>
            </a:r>
            <a:br>
              <a:rPr lang="ru-RU" sz="20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и воспитание</a:t>
            </a:r>
            <a:endParaRPr sz="20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73;p2">
            <a:extLst>
              <a:ext uri="{FF2B5EF4-FFF2-40B4-BE49-F238E27FC236}">
                <a16:creationId xmlns:a16="http://schemas.microsoft.com/office/drawing/2014/main" id="{5B5A6FF7-1777-4545-AC54-37C7BD2F52C6}"/>
              </a:ext>
            </a:extLst>
          </p:cNvPr>
          <p:cNvSpPr txBox="1"/>
          <p:nvPr/>
        </p:nvSpPr>
        <p:spPr>
          <a:xfrm>
            <a:off x="4397468" y="1358454"/>
            <a:ext cx="2773811" cy="132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9" rIns="91422" bIns="45699" anchor="t" anchorCtr="0">
            <a:spAutoFit/>
          </a:bodyPr>
          <a:lstStyle/>
          <a:p>
            <a:r>
              <a:rPr lang="ru-RU" sz="20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Профессиональное развитие педагогов</a:t>
            </a:r>
            <a:br>
              <a:rPr lang="ru-RU" sz="20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и управленческих кадров</a:t>
            </a:r>
            <a:endParaRPr dirty="0"/>
          </a:p>
        </p:txBody>
      </p:sp>
      <p:sp>
        <p:nvSpPr>
          <p:cNvPr id="23" name="Google Shape;74;p2">
            <a:extLst>
              <a:ext uri="{FF2B5EF4-FFF2-40B4-BE49-F238E27FC236}">
                <a16:creationId xmlns:a16="http://schemas.microsoft.com/office/drawing/2014/main" id="{EAEB864D-7876-472C-9C7E-CF6A7E963EA1}"/>
              </a:ext>
            </a:extLst>
          </p:cNvPr>
          <p:cNvSpPr/>
          <p:nvPr/>
        </p:nvSpPr>
        <p:spPr>
          <a:xfrm>
            <a:off x="515691" y="1358455"/>
            <a:ext cx="369321" cy="36932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75;p2">
            <a:extLst>
              <a:ext uri="{FF2B5EF4-FFF2-40B4-BE49-F238E27FC236}">
                <a16:creationId xmlns:a16="http://schemas.microsoft.com/office/drawing/2014/main" id="{73766EB1-4AD6-447B-A22E-8482C460F471}"/>
              </a:ext>
            </a:extLst>
          </p:cNvPr>
          <p:cNvSpPr/>
          <p:nvPr/>
        </p:nvSpPr>
        <p:spPr>
          <a:xfrm rot="5400000">
            <a:off x="608021" y="1463521"/>
            <a:ext cx="184661" cy="15919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76;p2">
            <a:extLst>
              <a:ext uri="{FF2B5EF4-FFF2-40B4-BE49-F238E27FC236}">
                <a16:creationId xmlns:a16="http://schemas.microsoft.com/office/drawing/2014/main" id="{547DE9F3-4E2C-4F44-A139-456C6137D273}"/>
              </a:ext>
            </a:extLst>
          </p:cNvPr>
          <p:cNvSpPr/>
          <p:nvPr/>
        </p:nvSpPr>
        <p:spPr>
          <a:xfrm>
            <a:off x="7540600" y="1358455"/>
            <a:ext cx="369321" cy="36932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77;p2">
            <a:extLst>
              <a:ext uri="{FF2B5EF4-FFF2-40B4-BE49-F238E27FC236}">
                <a16:creationId xmlns:a16="http://schemas.microsoft.com/office/drawing/2014/main" id="{715C2EE3-913B-4F36-B399-C53488CE4772}"/>
              </a:ext>
            </a:extLst>
          </p:cNvPr>
          <p:cNvSpPr/>
          <p:nvPr/>
        </p:nvSpPr>
        <p:spPr>
          <a:xfrm rot="5400000">
            <a:off x="7538927" y="1463521"/>
            <a:ext cx="184661" cy="15919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78;p2">
            <a:extLst>
              <a:ext uri="{FF2B5EF4-FFF2-40B4-BE49-F238E27FC236}">
                <a16:creationId xmlns:a16="http://schemas.microsoft.com/office/drawing/2014/main" id="{1180894B-AADA-49F0-8A16-D5805FC56170}"/>
              </a:ext>
            </a:extLst>
          </p:cNvPr>
          <p:cNvSpPr/>
          <p:nvPr/>
        </p:nvSpPr>
        <p:spPr>
          <a:xfrm>
            <a:off x="4028146" y="1358455"/>
            <a:ext cx="369321" cy="36932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79;p2">
            <a:extLst>
              <a:ext uri="{FF2B5EF4-FFF2-40B4-BE49-F238E27FC236}">
                <a16:creationId xmlns:a16="http://schemas.microsoft.com/office/drawing/2014/main" id="{E7525264-1385-4954-B8E1-7C30A80D2E02}"/>
              </a:ext>
            </a:extLst>
          </p:cNvPr>
          <p:cNvSpPr/>
          <p:nvPr/>
        </p:nvSpPr>
        <p:spPr>
          <a:xfrm rot="5400000">
            <a:off x="4120476" y="1463520"/>
            <a:ext cx="184661" cy="15919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2" tIns="45699" rIns="91422" bIns="45699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6B076E7-D59E-4C9B-88E6-0C8C04C30C67}"/>
              </a:ext>
            </a:extLst>
          </p:cNvPr>
          <p:cNvSpPr/>
          <p:nvPr/>
        </p:nvSpPr>
        <p:spPr>
          <a:xfrm>
            <a:off x="127656" y="2905166"/>
            <a:ext cx="1145392" cy="589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места в школах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AE088DD-2FBB-4F94-9C4C-B513C1DFF952}"/>
              </a:ext>
            </a:extLst>
          </p:cNvPr>
          <p:cNvSpPr/>
          <p:nvPr/>
        </p:nvSpPr>
        <p:spPr>
          <a:xfrm>
            <a:off x="145430" y="3612960"/>
            <a:ext cx="1059770" cy="66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детских технопарков, </a:t>
            </a:r>
            <a:b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224 </a:t>
            </a:r>
            <a:b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школах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79CD6AB-937E-4C3B-8A08-6BC1EBD35FCA}"/>
              </a:ext>
            </a:extLst>
          </p:cNvPr>
          <p:cNvSpPr/>
          <p:nvPr/>
        </p:nvSpPr>
        <p:spPr>
          <a:xfrm>
            <a:off x="1381672" y="6021137"/>
            <a:ext cx="1145392" cy="431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950 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E155210-8DE7-41BD-8F45-3C8653A73680}"/>
              </a:ext>
            </a:extLst>
          </p:cNvPr>
          <p:cNvSpPr/>
          <p:nvPr/>
        </p:nvSpPr>
        <p:spPr>
          <a:xfrm>
            <a:off x="1484453" y="3231357"/>
            <a:ext cx="941232" cy="778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коррекционных школ с обновленной инфраструктурой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5AC1585-8F89-4EF0-876D-714864271D80}"/>
              </a:ext>
            </a:extLst>
          </p:cNvPr>
          <p:cNvSpPr/>
          <p:nvPr/>
        </p:nvSpPr>
        <p:spPr>
          <a:xfrm>
            <a:off x="169639" y="4538269"/>
            <a:ext cx="1022883" cy="778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1,35 </a:t>
            </a:r>
            <a:r>
              <a:rPr lang="ru-RU" sz="9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мест дополнительного образования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B234D84-9E32-488B-9E0A-8BC565CDEEDD}"/>
              </a:ext>
            </a:extLst>
          </p:cNvPr>
          <p:cNvSpPr/>
          <p:nvPr/>
        </p:nvSpPr>
        <p:spPr>
          <a:xfrm>
            <a:off x="88490" y="5578474"/>
            <a:ext cx="1168473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региональных центров</a:t>
            </a:r>
            <a:r>
              <a:rPr lang="ru-RU" sz="6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выявления и поддержки одаренных детей</a:t>
            </a:r>
            <a:endParaRPr lang="ru-RU" sz="105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D3476DD-1599-4DE8-B49D-5E7F3D6DD475}"/>
              </a:ext>
            </a:extLst>
          </p:cNvPr>
          <p:cNvSpPr/>
          <p:nvPr/>
        </p:nvSpPr>
        <p:spPr>
          <a:xfrm>
            <a:off x="2537451" y="2868782"/>
            <a:ext cx="1337750" cy="667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549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организациях создана цифровая образовательная среда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222069F-1924-4691-92BE-0C4A7C3C6662}"/>
              </a:ext>
            </a:extLst>
          </p:cNvPr>
          <p:cNvSpPr/>
          <p:nvPr/>
        </p:nvSpPr>
        <p:spPr>
          <a:xfrm>
            <a:off x="1650150" y="4077835"/>
            <a:ext cx="608434" cy="589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</a:t>
            </a:r>
            <a:r>
              <a:rPr lang="en-US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-куб»</a:t>
            </a:r>
            <a:endParaRPr lang="ru-RU" sz="1182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D8CCA22-F67D-4487-AC82-4FC33819F87A}"/>
              </a:ext>
            </a:extLst>
          </p:cNvPr>
          <p:cNvSpPr/>
          <p:nvPr/>
        </p:nvSpPr>
        <p:spPr>
          <a:xfrm>
            <a:off x="1433909" y="4831370"/>
            <a:ext cx="1049284" cy="970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 сельской местности обновят  условия для занятий физической культурой</a:t>
            </a:r>
            <a:endParaRPr lang="ru-RU" sz="1182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21C805E-F801-462A-8059-7F95E8925042}"/>
              </a:ext>
            </a:extLst>
          </p:cNvPr>
          <p:cNvSpPr/>
          <p:nvPr/>
        </p:nvSpPr>
        <p:spPr>
          <a:xfrm>
            <a:off x="2652262" y="5582373"/>
            <a:ext cx="1145392" cy="589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</a:p>
          <a:p>
            <a:pPr algn="ctr"/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опережающей профессиональной подготовки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D229F38-FACD-405E-A61D-ADF9F0EBB4D1}"/>
              </a:ext>
            </a:extLst>
          </p:cNvPr>
          <p:cNvSpPr/>
          <p:nvPr/>
        </p:nvSpPr>
        <p:spPr>
          <a:xfrm>
            <a:off x="2679304" y="3697891"/>
            <a:ext cx="1059770" cy="66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мастерских по компетенциям СПО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9B94821-3DF3-41F3-8013-98BA9A31C32C}"/>
              </a:ext>
            </a:extLst>
          </p:cNvPr>
          <p:cNvSpPr/>
          <p:nvPr/>
        </p:nvSpPr>
        <p:spPr>
          <a:xfrm>
            <a:off x="2689990" y="4521575"/>
            <a:ext cx="1059770" cy="66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субъектах РФ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непрерывного повышения </a:t>
            </a:r>
            <a:r>
              <a:rPr lang="ru-RU" sz="72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профмастерства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педагогов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CE38FFD-4A64-412B-9B3E-B23FC3E05D1C}"/>
              </a:ext>
            </a:extLst>
          </p:cNvPr>
          <p:cNvSpPr/>
          <p:nvPr/>
        </p:nvSpPr>
        <p:spPr>
          <a:xfrm>
            <a:off x="4088212" y="4570290"/>
            <a:ext cx="1065202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педагогических «Кванториума» в педагогических вузах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5243B17-4C8C-4E17-B491-FC3D03EC866A}"/>
              </a:ext>
            </a:extLst>
          </p:cNvPr>
          <p:cNvSpPr/>
          <p:nvPr/>
        </p:nvSpPr>
        <p:spPr>
          <a:xfrm>
            <a:off x="4800421" y="2933297"/>
            <a:ext cx="1782454" cy="752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научно-методического сопровождения педагогических работников и управленческих кадров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4CB719-FAFD-4372-8C8B-53AEA333B12D}"/>
              </a:ext>
            </a:extLst>
          </p:cNvPr>
          <p:cNvSpPr/>
          <p:nvPr/>
        </p:nvSpPr>
        <p:spPr>
          <a:xfrm>
            <a:off x="4119427" y="3660497"/>
            <a:ext cx="970402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</a:t>
            </a:r>
            <a:r>
              <a:rPr lang="en-US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 подключены к платформе ЦОС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8D9A70C-9F77-43C8-BD68-BFD10A5655FB}"/>
              </a:ext>
            </a:extLst>
          </p:cNvPr>
          <p:cNvSpPr/>
          <p:nvPr/>
        </p:nvSpPr>
        <p:spPr>
          <a:xfrm>
            <a:off x="4976924" y="4132047"/>
            <a:ext cx="1419283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 и мастеров производственного обучения повысят квалификацию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DDB06A5-AA54-4280-AB85-4D6A232019EC}"/>
              </a:ext>
            </a:extLst>
          </p:cNvPr>
          <p:cNvSpPr/>
          <p:nvPr/>
        </p:nvSpPr>
        <p:spPr>
          <a:xfrm>
            <a:off x="5058971" y="5192439"/>
            <a:ext cx="1255187" cy="868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тыс.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 профессиональных конкурсов на платформе «Россия – страна возможностей»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5669050-AFD9-4835-A009-50B85D465DCC}"/>
              </a:ext>
            </a:extLst>
          </p:cNvPr>
          <p:cNvSpPr/>
          <p:nvPr/>
        </p:nvSpPr>
        <p:spPr>
          <a:xfrm>
            <a:off x="6191305" y="5706954"/>
            <a:ext cx="1054263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 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штатных педагогов-психологов повысят квалификацию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EBE7B691-2841-412D-9468-462F2390C747}"/>
              </a:ext>
            </a:extLst>
          </p:cNvPr>
          <p:cNvSpPr/>
          <p:nvPr/>
        </p:nvSpPr>
        <p:spPr>
          <a:xfrm>
            <a:off x="6082079" y="4598577"/>
            <a:ext cx="1272719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разработана 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модель аттестации руководителей общеобразовательных организаций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71503C7-3CB9-4ED4-8F95-5D5AB9AC8623}"/>
              </a:ext>
            </a:extLst>
          </p:cNvPr>
          <p:cNvCxnSpPr>
            <a:cxnSpLocks/>
          </p:cNvCxnSpPr>
          <p:nvPr/>
        </p:nvCxnSpPr>
        <p:spPr>
          <a:xfrm>
            <a:off x="3891315" y="1284729"/>
            <a:ext cx="0" cy="5281513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6C90F347-6811-4217-9434-09FDBD8330B4}"/>
              </a:ext>
            </a:extLst>
          </p:cNvPr>
          <p:cNvCxnSpPr>
            <a:cxnSpLocks/>
          </p:cNvCxnSpPr>
          <p:nvPr/>
        </p:nvCxnSpPr>
        <p:spPr>
          <a:xfrm>
            <a:off x="7407600" y="1333287"/>
            <a:ext cx="0" cy="5281513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D20D538-AB75-44E7-86E0-0CE651D16610}"/>
              </a:ext>
            </a:extLst>
          </p:cNvPr>
          <p:cNvSpPr/>
          <p:nvPr/>
        </p:nvSpPr>
        <p:spPr>
          <a:xfrm>
            <a:off x="6249877" y="3633434"/>
            <a:ext cx="970402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6250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 с низкими образовательными результатами примут участие в проекте «500+»</a:t>
            </a:r>
          </a:p>
          <a:p>
            <a:pPr algn="ctr"/>
            <a:endParaRPr lang="ru-RU" sz="72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1FE621E8-5E65-402B-8295-172704747AF5}"/>
              </a:ext>
            </a:extLst>
          </p:cNvPr>
          <p:cNvSpPr/>
          <p:nvPr/>
        </p:nvSpPr>
        <p:spPr>
          <a:xfrm>
            <a:off x="4096404" y="5574840"/>
            <a:ext cx="1054263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9,5% 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 школ повысят квалификацию по программам из федерального реестра ДПП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BD1C073-C298-4364-BE50-2D68BAC796DA}"/>
              </a:ext>
            </a:extLst>
          </p:cNvPr>
          <p:cNvSpPr/>
          <p:nvPr/>
        </p:nvSpPr>
        <p:spPr>
          <a:xfrm>
            <a:off x="9605977" y="4883999"/>
            <a:ext cx="1331391" cy="6843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Методики преподавания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дисциплин в СПО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E5AF525-0A85-4837-A40E-DB0039EDD294}"/>
              </a:ext>
            </a:extLst>
          </p:cNvPr>
          <p:cNvSpPr/>
          <p:nvPr/>
        </p:nvSpPr>
        <p:spPr>
          <a:xfrm>
            <a:off x="9670774" y="2941755"/>
            <a:ext cx="1118747" cy="8463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поддержка </a:t>
            </a:r>
            <a:b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 с низкими образовательными результатами обучающихся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928F6C6-5CA3-4C47-9117-BA6ABE8B785C}"/>
              </a:ext>
            </a:extLst>
          </p:cNvPr>
          <p:cNvSpPr/>
          <p:nvPr/>
        </p:nvSpPr>
        <p:spPr>
          <a:xfrm>
            <a:off x="7640607" y="3878589"/>
            <a:ext cx="1107522" cy="10284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управления качеством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на основе мониторинга данных о состоянии системы образования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484AB53-E857-42EE-A2B2-D0B01C22AC55}"/>
              </a:ext>
            </a:extLst>
          </p:cNvPr>
          <p:cNvSpPr/>
          <p:nvPr/>
        </p:nvSpPr>
        <p:spPr>
          <a:xfrm>
            <a:off x="7654824" y="2933298"/>
            <a:ext cx="983176" cy="8124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документов,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определяющих содержание общего образования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DC4E6D3-7CAE-4F85-8318-195542AEDBED}"/>
              </a:ext>
            </a:extLst>
          </p:cNvPr>
          <p:cNvSpPr/>
          <p:nvPr/>
        </p:nvSpPr>
        <p:spPr>
          <a:xfrm>
            <a:off x="7528670" y="5552598"/>
            <a:ext cx="1331391" cy="6843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Методики работы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детьми </a:t>
            </a:r>
          </a:p>
          <a:p>
            <a:pPr algn="ctr"/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трудностями </a:t>
            </a:r>
            <a:b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обучении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92749197-46BE-4716-A3DE-BC372ABA9094}"/>
              </a:ext>
            </a:extLst>
          </p:cNvPr>
          <p:cNvSpPr/>
          <p:nvPr/>
        </p:nvSpPr>
        <p:spPr>
          <a:xfrm>
            <a:off x="9439148" y="5491029"/>
            <a:ext cx="1706710" cy="6843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сопровождение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 национального проекта «Образование»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9B1C407-5052-459D-A727-2AF9019B2A95}"/>
              </a:ext>
            </a:extLst>
          </p:cNvPr>
          <p:cNvSpPr/>
          <p:nvPr/>
        </p:nvSpPr>
        <p:spPr>
          <a:xfrm>
            <a:off x="9667453" y="3878587"/>
            <a:ext cx="1186122" cy="9619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всероссийской олимпиады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школьников </a:t>
            </a:r>
            <a:b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участие детей </a:t>
            </a:r>
            <a:b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международных олимпиадах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B49BF0C0-E56A-4DC9-9C95-871933C9BB6B}"/>
              </a:ext>
            </a:extLst>
          </p:cNvPr>
          <p:cNvSpPr/>
          <p:nvPr/>
        </p:nvSpPr>
        <p:spPr>
          <a:xfrm>
            <a:off x="7578716" y="4986954"/>
            <a:ext cx="1231300" cy="868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каждой школе </a:t>
            </a:r>
            <a:b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учреждении СПО рабочие программы воспитания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3087F3A2-4EB0-461B-9B2B-541393E7C203}"/>
              </a:ext>
            </a:extLst>
          </p:cNvPr>
          <p:cNvSpPr/>
          <p:nvPr/>
        </p:nvSpPr>
        <p:spPr>
          <a:xfrm>
            <a:off x="8713121" y="3209738"/>
            <a:ext cx="894276" cy="868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 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охвачены </a:t>
            </a:r>
            <a:r>
              <a:rPr lang="ru-RU" sz="72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профориентаци-онными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мероприятиями </a:t>
            </a:r>
            <a:b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школах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031085-04AD-4BE3-9320-976B2AB4D29C}"/>
              </a:ext>
            </a:extLst>
          </p:cNvPr>
          <p:cNvSpPr/>
          <p:nvPr/>
        </p:nvSpPr>
        <p:spPr>
          <a:xfrm>
            <a:off x="8636435" y="4146263"/>
            <a:ext cx="1142711" cy="684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тыс. 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 мероприятий патриотической направленности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A1225021-7916-43FC-8F75-993F89D47989}"/>
              </a:ext>
            </a:extLst>
          </p:cNvPr>
          <p:cNvSpPr/>
          <p:nvPr/>
        </p:nvSpPr>
        <p:spPr>
          <a:xfrm>
            <a:off x="8256963" y="6144439"/>
            <a:ext cx="2060526" cy="51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05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лучших практик </a:t>
            </a: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обновления и содержания и технологий дополнительного образования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49C7E8A-7272-422D-8772-2DC8F0A93915}"/>
              </a:ext>
            </a:extLst>
          </p:cNvPr>
          <p:cNvSpPr/>
          <p:nvPr/>
        </p:nvSpPr>
        <p:spPr>
          <a:xfrm>
            <a:off x="8760858" y="5056980"/>
            <a:ext cx="894276" cy="868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 млн</a:t>
            </a:r>
            <a: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23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детей, примут участие в проекте «Билет в будущее»</a:t>
            </a:r>
          </a:p>
          <a:p>
            <a:pPr algn="ctr"/>
            <a:endParaRPr lang="ru-RU" sz="72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1D2ED0-934B-4C51-BA7C-31604B1D2592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26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4417D65-3E1C-48CF-ABFC-82D69991B7B3}"/>
              </a:ext>
            </a:extLst>
          </p:cNvPr>
          <p:cNvSpPr txBox="1"/>
          <p:nvPr/>
        </p:nvSpPr>
        <p:spPr>
          <a:xfrm>
            <a:off x="342031" y="1496738"/>
            <a:ext cx="2777684" cy="1258097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algn="ctr"/>
            <a:r>
              <a:rPr lang="ru-RU" sz="1839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Национальная цель*: </a:t>
            </a:r>
          </a:p>
          <a:p>
            <a:pPr algn="ctr"/>
            <a:r>
              <a:rPr lang="ru-RU" sz="1839" dirty="0">
                <a:latin typeface="Arial" panose="020B0604020202020204" pitchFamily="34" charset="0"/>
                <a:cs typeface="Arial" panose="020B0604020202020204" pitchFamily="34" charset="0"/>
              </a:rPr>
              <a:t>Возможности для самореализации </a:t>
            </a:r>
            <a:br>
              <a:rPr lang="ru-RU" sz="1839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39" dirty="0">
                <a:latin typeface="Arial" panose="020B0604020202020204" pitchFamily="34" charset="0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7367044-7075-4A82-A3F4-58A1D27858B8}"/>
              </a:ext>
            </a:extLst>
          </p:cNvPr>
          <p:cNvSpPr/>
          <p:nvPr/>
        </p:nvSpPr>
        <p:spPr>
          <a:xfrm>
            <a:off x="571576" y="6312927"/>
            <a:ext cx="10042249" cy="24457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914352"/>
            <a:r>
              <a:rPr lang="ru-RU" sz="105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* В соответствии с Указом Президента России от 21.07.2021 № 474 «О национальных целях развития Российской Федерации на период до 2030 г.»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FDF0B47-182D-42C1-93B4-1549481A1EC2}"/>
              </a:ext>
            </a:extLst>
          </p:cNvPr>
          <p:cNvSpPr/>
          <p:nvPr/>
        </p:nvSpPr>
        <p:spPr>
          <a:xfrm>
            <a:off x="232765" y="2836768"/>
            <a:ext cx="2827916" cy="611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183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  <a:r>
              <a:rPr lang="ru-RU" sz="1839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«Образование»</a:t>
            </a:r>
            <a:endParaRPr lang="ru-RU" sz="1839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2B35E9CC-7B93-475E-ADE1-F5446FD46812}"/>
              </a:ext>
            </a:extLst>
          </p:cNvPr>
          <p:cNvSpPr txBox="1">
            <a:spLocks/>
          </p:cNvSpPr>
          <p:nvPr/>
        </p:nvSpPr>
        <p:spPr>
          <a:xfrm>
            <a:off x="386263" y="379758"/>
            <a:ext cx="10719871" cy="942118"/>
          </a:xfrm>
          <a:prstGeom prst="rect">
            <a:avLst/>
          </a:prstGeom>
          <a:noFill/>
        </p:spPr>
        <p:txBody>
          <a:bodyPr vert="horz" lIns="91440" tIns="45721" rIns="91440" bIns="45721" rtlCol="0" anchor="t" anchorCtr="0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ru-RU" sz="3153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работает нацпроект «Образование»</a:t>
            </a:r>
          </a:p>
        </p:txBody>
      </p:sp>
      <p:sp>
        <p:nvSpPr>
          <p:cNvPr id="25" name="Правая фигурная скобка 24">
            <a:extLst>
              <a:ext uri="{FF2B5EF4-FFF2-40B4-BE49-F238E27FC236}">
                <a16:creationId xmlns:a16="http://schemas.microsoft.com/office/drawing/2014/main" id="{1B8B5141-8937-4C7E-907B-BA39DF64C48E}"/>
              </a:ext>
            </a:extLst>
          </p:cNvPr>
          <p:cNvSpPr/>
          <p:nvPr/>
        </p:nvSpPr>
        <p:spPr>
          <a:xfrm rot="10800000">
            <a:off x="3482055" y="1786366"/>
            <a:ext cx="271897" cy="3970168"/>
          </a:xfrm>
          <a:prstGeom prst="rightBrace">
            <a:avLst>
              <a:gd name="adj1" fmla="val 60679"/>
              <a:gd name="adj2" fmla="val 23968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182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D7D7E72-9B40-47CA-B443-7A18CBAF7172}"/>
              </a:ext>
            </a:extLst>
          </p:cNvPr>
          <p:cNvSpPr/>
          <p:nvPr/>
        </p:nvSpPr>
        <p:spPr>
          <a:xfrm>
            <a:off x="316914" y="4072025"/>
            <a:ext cx="2827916" cy="1421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225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образовательное пространство для развития каждого: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21625A-C6A3-4076-B8F9-7584D151EF6C}"/>
              </a:ext>
            </a:extLst>
          </p:cNvPr>
          <p:cNvCxnSpPr/>
          <p:nvPr/>
        </p:nvCxnSpPr>
        <p:spPr>
          <a:xfrm>
            <a:off x="496685" y="2770523"/>
            <a:ext cx="239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94BBA9D-8809-4EC4-9557-39605A0A7740}"/>
              </a:ext>
            </a:extLst>
          </p:cNvPr>
          <p:cNvCxnSpPr>
            <a:cxnSpLocks/>
          </p:cNvCxnSpPr>
          <p:nvPr/>
        </p:nvCxnSpPr>
        <p:spPr>
          <a:xfrm>
            <a:off x="3077770" y="4803398"/>
            <a:ext cx="2183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Юкковская школа-интернат победила в проекте «Доброшкола»">
            <a:extLst>
              <a:ext uri="{FF2B5EF4-FFF2-40B4-BE49-F238E27FC236}">
                <a16:creationId xmlns:a16="http://schemas.microsoft.com/office/drawing/2014/main" id="{BC067294-134D-F840-BB96-F910E607A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/>
          <a:stretch/>
        </p:blipFill>
        <p:spPr bwMode="auto">
          <a:xfrm>
            <a:off x="5565270" y="4435224"/>
            <a:ext cx="1754631" cy="11547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Новая школа на 1500 мест: В Самарской области реализуют нацпроект  «Образование» | TLT.ru - Новости Тольятти">
            <a:extLst>
              <a:ext uri="{FF2B5EF4-FFF2-40B4-BE49-F238E27FC236}">
                <a16:creationId xmlns:a16="http://schemas.microsoft.com/office/drawing/2014/main" id="{CC99BC8F-A03A-734E-A809-4497E778A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 b="4492"/>
          <a:stretch/>
        </p:blipFill>
        <p:spPr bwMode="auto">
          <a:xfrm>
            <a:off x="3794389" y="4435224"/>
            <a:ext cx="1694304" cy="11547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Центр непрерывного повышения профессионального мастерства педагогических  работников будет способствовать созданию условий для расширения  профессиональных знаний педагогических работников">
            <a:extLst>
              <a:ext uri="{FF2B5EF4-FFF2-40B4-BE49-F238E27FC236}">
                <a16:creationId xmlns:a16="http://schemas.microsoft.com/office/drawing/2014/main" id="{03207144-70B5-134A-81B6-80FF3F9BA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9" b="10298"/>
          <a:stretch/>
        </p:blipFill>
        <p:spPr bwMode="auto">
          <a:xfrm>
            <a:off x="3794389" y="3182093"/>
            <a:ext cx="3525512" cy="11390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СВЫШЕ 10 ТЫСЯЧ ШКОЛЬНИКОВ СТОЛИЦЫ СТАЛИ УЧАСТНИКАМИ ПРОЕКТА «БИЛЕТ В БУДУЩЕЕ»  – Мосправда-инфо">
            <a:extLst>
              <a:ext uri="{FF2B5EF4-FFF2-40B4-BE49-F238E27FC236}">
                <a16:creationId xmlns:a16="http://schemas.microsoft.com/office/drawing/2014/main" id="{EF285164-4335-9E4B-8D36-3F2119AFE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5"/>
          <a:stretch/>
        </p:blipFill>
        <p:spPr bwMode="auto">
          <a:xfrm>
            <a:off x="5565269" y="1890372"/>
            <a:ext cx="1754632" cy="110908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Проект «Успех каждого ребенка» нацпроекта «Образование» позволяет  реализовать самые смелые идеи и планы школьников | Министерство образования  и молодежной политики Чувашской Республики">
            <a:extLst>
              <a:ext uri="{FF2B5EF4-FFF2-40B4-BE49-F238E27FC236}">
                <a16:creationId xmlns:a16="http://schemas.microsoft.com/office/drawing/2014/main" id="{7E50EB98-2A8A-6148-8C69-D41CC81C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 r="3850" b="7497"/>
          <a:stretch/>
        </p:blipFill>
        <p:spPr bwMode="auto">
          <a:xfrm>
            <a:off x="7438806" y="4435224"/>
            <a:ext cx="1884611" cy="11547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Центр цифрового образования детей «IT-куб» открылся в Белгороде | Digital  Russia">
            <a:extLst>
              <a:ext uri="{FF2B5EF4-FFF2-40B4-BE49-F238E27FC236}">
                <a16:creationId xmlns:a16="http://schemas.microsoft.com/office/drawing/2014/main" id="{237F6BDF-2D92-BA40-93CD-F1728EC1D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14584" r="11025"/>
          <a:stretch/>
        </p:blipFill>
        <p:spPr bwMode="auto">
          <a:xfrm>
            <a:off x="9373153" y="4435227"/>
            <a:ext cx="1732981" cy="11547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ВСЕРОССИЙСКИЙ КОНКУРС ДЛЯ ШКОЛЬНИКОВ «БОЛЬШАЯ ПЕРЕМЕНА» СТАРТОВАЛ | 64  параллель онлайн">
            <a:extLst>
              <a:ext uri="{FF2B5EF4-FFF2-40B4-BE49-F238E27FC236}">
                <a16:creationId xmlns:a16="http://schemas.microsoft.com/office/drawing/2014/main" id="{BB57824F-C1F5-7345-8098-79A386CB4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 bwMode="auto">
          <a:xfrm>
            <a:off x="3794390" y="1889389"/>
            <a:ext cx="1740594" cy="11090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В томской школе открылась «Точка роста» - vtomske.ru">
            <a:extLst>
              <a:ext uri="{FF2B5EF4-FFF2-40B4-BE49-F238E27FC236}">
                <a16:creationId xmlns:a16="http://schemas.microsoft.com/office/drawing/2014/main" id="{94D9E943-96FB-2944-A797-8E5D17EFC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11468" r="4252" b="5865"/>
          <a:stretch/>
        </p:blipFill>
        <p:spPr bwMode="auto">
          <a:xfrm>
            <a:off x="7438807" y="1890372"/>
            <a:ext cx="3667326" cy="24307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ашивка 3">
            <a:extLst>
              <a:ext uri="{FF2B5EF4-FFF2-40B4-BE49-F238E27FC236}">
                <a16:creationId xmlns:a16="http://schemas.microsoft.com/office/drawing/2014/main" id="{67DC4480-4C8F-1D44-B267-270D60D83F69}"/>
              </a:ext>
            </a:extLst>
          </p:cNvPr>
          <p:cNvSpPr/>
          <p:nvPr/>
        </p:nvSpPr>
        <p:spPr>
          <a:xfrm rot="5400000">
            <a:off x="1560766" y="3409263"/>
            <a:ext cx="340213" cy="717323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82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9FE9A6-78F3-41D8-874A-DCE7156BFA71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6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9645C1-B336-4067-939F-3FDA48B46D2C}"/>
              </a:ext>
            </a:extLst>
          </p:cNvPr>
          <p:cNvSpPr/>
          <p:nvPr/>
        </p:nvSpPr>
        <p:spPr>
          <a:xfrm>
            <a:off x="7174898" y="1553234"/>
            <a:ext cx="3664025" cy="1207248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 dirty="0">
              <a:solidFill>
                <a:prstClr val="white"/>
              </a:solidFill>
              <a:latin typeface="Roboto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76BEDF-7237-43FD-99C2-9207FA729170}"/>
              </a:ext>
            </a:extLst>
          </p:cNvPr>
          <p:cNvSpPr/>
          <p:nvPr/>
        </p:nvSpPr>
        <p:spPr>
          <a:xfrm>
            <a:off x="7219234" y="1667129"/>
            <a:ext cx="2494276" cy="58069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0629">
              <a:spcBef>
                <a:spcPts val="1182"/>
              </a:spcBef>
              <a:buClr>
                <a:srgbClr val="64BDE1"/>
              </a:buClr>
              <a:defRPr/>
            </a:pPr>
            <a:r>
              <a:rPr lang="ru-RU" sz="1182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открытость образовательной организации</a:t>
            </a:r>
            <a:br>
              <a:rPr lang="ru-RU" sz="1182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182" b="1" kern="0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sz="1182" b="1" kern="0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182" b="1" kern="0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Статья 29 Федерального закона от 29.12.2012 № 273-ФЗ</a:t>
            </a:r>
            <a:endParaRPr lang="ru-RU" sz="1182" kern="0" dirty="0">
              <a:solidFill>
                <a:prstClr val="black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7B9B25-839D-40BC-89D7-FAAD7A6EF920}"/>
              </a:ext>
            </a:extLst>
          </p:cNvPr>
          <p:cNvSpPr/>
          <p:nvPr/>
        </p:nvSpPr>
        <p:spPr>
          <a:xfrm>
            <a:off x="7174896" y="4053460"/>
            <a:ext cx="3675562" cy="1003312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 dirty="0">
              <a:solidFill>
                <a:prstClr val="white"/>
              </a:solidFill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F55F-54BB-4248-849D-15D78C6D8C3B}"/>
              </a:ext>
            </a:extLst>
          </p:cNvPr>
          <p:cNvSpPr/>
          <p:nvPr/>
        </p:nvSpPr>
        <p:spPr>
          <a:xfrm>
            <a:off x="7196104" y="2904801"/>
            <a:ext cx="3024352" cy="58069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0629">
              <a:spcBef>
                <a:spcPts val="1182"/>
              </a:spcBef>
              <a:buClr>
                <a:srgbClr val="64BDE1"/>
              </a:buClr>
              <a:defRPr/>
            </a:pPr>
            <a:r>
              <a:rPr lang="ru-RU" sz="1182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Наличие на сайте образовательной организации соответствующего раздела о функционировании инфраструктуры, созданной в рамках национального проекта «Образование»</a:t>
            </a:r>
            <a:endParaRPr lang="ru-RU" sz="1182" kern="0" dirty="0">
              <a:solidFill>
                <a:prstClr val="black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Иконки «Click» — скачай бесплатно PNG и вектор">
            <a:extLst>
              <a:ext uri="{FF2B5EF4-FFF2-40B4-BE49-F238E27FC236}">
                <a16:creationId xmlns:a16="http://schemas.microsoft.com/office/drawing/2014/main" id="{A4D32755-77E1-47A9-B74B-7263BEB5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120" y="4117089"/>
            <a:ext cx="776926" cy="7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E450951-6E7F-4FD9-AAAD-146F4FD22DDE}"/>
              </a:ext>
            </a:extLst>
          </p:cNvPr>
          <p:cNvSpPr/>
          <p:nvPr/>
        </p:nvSpPr>
        <p:spPr>
          <a:xfrm>
            <a:off x="1486038" y="1545135"/>
            <a:ext cx="4208238" cy="3971233"/>
          </a:xfrm>
          <a:prstGeom prst="ellipse">
            <a:avLst/>
          </a:prstGeom>
          <a:noFill/>
          <a:ln w="38100">
            <a:solidFill>
              <a:srgbClr val="8FCFE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EF1A5C7-303C-4C7C-B8A1-FE40F527E389}"/>
              </a:ext>
            </a:extLst>
          </p:cNvPr>
          <p:cNvSpPr/>
          <p:nvPr/>
        </p:nvSpPr>
        <p:spPr>
          <a:xfrm>
            <a:off x="1222804" y="1815493"/>
            <a:ext cx="1224158" cy="1221515"/>
          </a:xfrm>
          <a:prstGeom prst="ellipse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0EC1070-3E7D-48FF-A93D-2D03E3480759}"/>
              </a:ext>
            </a:extLst>
          </p:cNvPr>
          <p:cNvSpPr/>
          <p:nvPr/>
        </p:nvSpPr>
        <p:spPr>
          <a:xfrm>
            <a:off x="4718723" y="2220559"/>
            <a:ext cx="1637304" cy="1704437"/>
          </a:xfrm>
          <a:prstGeom prst="ellipse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410F3BE-9C47-4AEC-AD15-8653F9334D83}"/>
              </a:ext>
            </a:extLst>
          </p:cNvPr>
          <p:cNvSpPr/>
          <p:nvPr/>
        </p:nvSpPr>
        <p:spPr>
          <a:xfrm>
            <a:off x="1002715" y="3349873"/>
            <a:ext cx="1032688" cy="1003312"/>
          </a:xfrm>
          <a:prstGeom prst="ellipse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B269E43-DE0D-4DB8-8E8F-789F401769E5}"/>
              </a:ext>
            </a:extLst>
          </p:cNvPr>
          <p:cNvSpPr/>
          <p:nvPr/>
        </p:nvSpPr>
        <p:spPr>
          <a:xfrm>
            <a:off x="1874143" y="4445811"/>
            <a:ext cx="1303206" cy="1235904"/>
          </a:xfrm>
          <a:prstGeom prst="ellipse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D16294D-4D96-428D-A0A5-6360FB9E0093}"/>
              </a:ext>
            </a:extLst>
          </p:cNvPr>
          <p:cNvSpPr/>
          <p:nvPr/>
        </p:nvSpPr>
        <p:spPr>
          <a:xfrm>
            <a:off x="3739873" y="4762679"/>
            <a:ext cx="1138209" cy="1072750"/>
          </a:xfrm>
          <a:prstGeom prst="ellipse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4B1C514-A906-474E-BE9D-E0F68EF57C30}"/>
              </a:ext>
            </a:extLst>
          </p:cNvPr>
          <p:cNvSpPr/>
          <p:nvPr/>
        </p:nvSpPr>
        <p:spPr>
          <a:xfrm>
            <a:off x="2693996" y="1181803"/>
            <a:ext cx="966704" cy="931860"/>
          </a:xfrm>
          <a:prstGeom prst="ellipse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C845A16-A1CF-4322-B0E6-4EA39F3BDC5B}"/>
              </a:ext>
            </a:extLst>
          </p:cNvPr>
          <p:cNvSpPr/>
          <p:nvPr/>
        </p:nvSpPr>
        <p:spPr>
          <a:xfrm>
            <a:off x="3974575" y="1124278"/>
            <a:ext cx="1171332" cy="1134546"/>
          </a:xfrm>
          <a:prstGeom prst="ellipse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с двумя скругленными противолежащими углами 1">
            <a:extLst>
              <a:ext uri="{FF2B5EF4-FFF2-40B4-BE49-F238E27FC236}">
                <a16:creationId xmlns:a16="http://schemas.microsoft.com/office/drawing/2014/main" id="{FC27A74C-8211-4846-A9DA-7ACC3CE5D77A}"/>
              </a:ext>
            </a:extLst>
          </p:cNvPr>
          <p:cNvSpPr/>
          <p:nvPr/>
        </p:nvSpPr>
        <p:spPr>
          <a:xfrm>
            <a:off x="4878084" y="2760481"/>
            <a:ext cx="1471196" cy="662859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0629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Детские технопарки «</a:t>
            </a:r>
            <a:r>
              <a:rPr lang="ru-RU" sz="1200" dirty="0" err="1">
                <a:solidFill>
                  <a:prstClr val="black"/>
                </a:solidFill>
                <a:latin typeface="Calibri" panose="020F0502020204030204"/>
              </a:rPr>
              <a:t>Кванториум</a:t>
            </a:r>
            <a:r>
              <a:rPr lang="ru-RU" sz="1200" dirty="0">
                <a:solidFill>
                  <a:prstClr val="black"/>
                </a:solidFill>
                <a:latin typeface="Calibri" panose="020F0502020204030204"/>
              </a:rPr>
              <a:t>»</a:t>
            </a:r>
          </a:p>
        </p:txBody>
      </p:sp>
      <p:sp>
        <p:nvSpPr>
          <p:cNvPr id="17" name="Прямоугольник с двумя скругленными противолежащими углами 2">
            <a:extLst>
              <a:ext uri="{FF2B5EF4-FFF2-40B4-BE49-F238E27FC236}">
                <a16:creationId xmlns:a16="http://schemas.microsoft.com/office/drawing/2014/main" id="{1C3748CE-4B8F-47EB-AEC6-0A44DF8F3761}"/>
              </a:ext>
            </a:extLst>
          </p:cNvPr>
          <p:cNvSpPr/>
          <p:nvPr/>
        </p:nvSpPr>
        <p:spPr>
          <a:xfrm>
            <a:off x="1423567" y="2243639"/>
            <a:ext cx="1031146" cy="407729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0629">
              <a:lnSpc>
                <a:spcPct val="80000"/>
              </a:lnSpc>
              <a:defRPr/>
            </a:pP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Центры </a:t>
            </a:r>
            <a:br>
              <a:rPr lang="ru-RU" sz="105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«Точка роста»</a:t>
            </a:r>
          </a:p>
        </p:txBody>
      </p:sp>
      <p:sp>
        <p:nvSpPr>
          <p:cNvPr id="18" name="Прямоугольник с двумя скругленными противолежащими углами 3">
            <a:extLst>
              <a:ext uri="{FF2B5EF4-FFF2-40B4-BE49-F238E27FC236}">
                <a16:creationId xmlns:a16="http://schemas.microsoft.com/office/drawing/2014/main" id="{0AFF9EC2-2844-44F6-A51A-AF290A141F24}"/>
              </a:ext>
            </a:extLst>
          </p:cNvPr>
          <p:cNvSpPr/>
          <p:nvPr/>
        </p:nvSpPr>
        <p:spPr>
          <a:xfrm>
            <a:off x="4003285" y="5169553"/>
            <a:ext cx="731247" cy="340776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0629">
              <a:lnSpc>
                <a:spcPct val="80000"/>
              </a:lnSpc>
              <a:defRPr/>
            </a:pP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Центры </a:t>
            </a:r>
            <a:br>
              <a:rPr lang="ru-RU" sz="105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«ИТ-куб»</a:t>
            </a:r>
          </a:p>
        </p:txBody>
      </p:sp>
      <p:sp>
        <p:nvSpPr>
          <p:cNvPr id="19" name="Прямоугольник с двумя скругленными противолежащими углами 4">
            <a:extLst>
              <a:ext uri="{FF2B5EF4-FFF2-40B4-BE49-F238E27FC236}">
                <a16:creationId xmlns:a16="http://schemas.microsoft.com/office/drawing/2014/main" id="{484927ED-08E6-4935-9125-C5872CBDD39C}"/>
              </a:ext>
            </a:extLst>
          </p:cNvPr>
          <p:cNvSpPr/>
          <p:nvPr/>
        </p:nvSpPr>
        <p:spPr>
          <a:xfrm>
            <a:off x="2901123" y="1405881"/>
            <a:ext cx="1348801" cy="446657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0629">
              <a:lnSpc>
                <a:spcPct val="80000"/>
              </a:lnSpc>
              <a:defRPr/>
            </a:pP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Центры </a:t>
            </a:r>
            <a:br>
              <a:rPr lang="ru-RU" sz="105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«ДНК»</a:t>
            </a:r>
          </a:p>
        </p:txBody>
      </p:sp>
      <p:sp>
        <p:nvSpPr>
          <p:cNvPr id="20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D8496758-DAA2-4F27-95A9-D4A9FBA7E0DF}"/>
              </a:ext>
            </a:extLst>
          </p:cNvPr>
          <p:cNvSpPr/>
          <p:nvPr/>
        </p:nvSpPr>
        <p:spPr>
          <a:xfrm>
            <a:off x="4040000" y="1449010"/>
            <a:ext cx="1171332" cy="510498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0629">
              <a:lnSpc>
                <a:spcPct val="80000"/>
              </a:lnSpc>
              <a:defRPr/>
            </a:pP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Центры опережающей профподготовки</a:t>
            </a:r>
          </a:p>
        </p:txBody>
      </p:sp>
      <p:sp>
        <p:nvSpPr>
          <p:cNvPr id="21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id="{1559AE3E-02A7-44F5-AF3B-CAAC1B896E8C}"/>
              </a:ext>
            </a:extLst>
          </p:cNvPr>
          <p:cNvSpPr/>
          <p:nvPr/>
        </p:nvSpPr>
        <p:spPr>
          <a:xfrm>
            <a:off x="1002714" y="3708316"/>
            <a:ext cx="1043220" cy="342681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0629">
              <a:lnSpc>
                <a:spcPct val="80000"/>
              </a:lnSpc>
              <a:defRPr/>
            </a:pP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Новые школы</a:t>
            </a:r>
          </a:p>
        </p:txBody>
      </p:sp>
      <p:sp>
        <p:nvSpPr>
          <p:cNvPr id="22" name="Прямоугольник с двумя скругленными противолежащими углами 9">
            <a:extLst>
              <a:ext uri="{FF2B5EF4-FFF2-40B4-BE49-F238E27FC236}">
                <a16:creationId xmlns:a16="http://schemas.microsoft.com/office/drawing/2014/main" id="{E3852B23-F86B-4E97-8FF7-D1990786DA07}"/>
              </a:ext>
            </a:extLst>
          </p:cNvPr>
          <p:cNvSpPr/>
          <p:nvPr/>
        </p:nvSpPr>
        <p:spPr>
          <a:xfrm>
            <a:off x="1908661" y="4682919"/>
            <a:ext cx="1268687" cy="833448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0629">
              <a:lnSpc>
                <a:spcPct val="80000"/>
              </a:lnSpc>
              <a:defRPr/>
            </a:pP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Сеть</a:t>
            </a:r>
            <a:br>
              <a:rPr lang="ru-RU" sz="105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существующих образовательных организаций</a:t>
            </a:r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F19232BD-1DA1-4A0B-A08B-E928B33C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360171"/>
              </p:ext>
            </p:extLst>
          </p:nvPr>
        </p:nvGraphicFramePr>
        <p:xfrm>
          <a:off x="1693541" y="2398328"/>
          <a:ext cx="3545961" cy="203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Овал 23">
            <a:extLst>
              <a:ext uri="{FF2B5EF4-FFF2-40B4-BE49-F238E27FC236}">
                <a16:creationId xmlns:a16="http://schemas.microsoft.com/office/drawing/2014/main" id="{6B46D8C1-CBC7-45C1-819D-F4BCEE6C39F1}"/>
              </a:ext>
            </a:extLst>
          </p:cNvPr>
          <p:cNvSpPr/>
          <p:nvPr/>
        </p:nvSpPr>
        <p:spPr>
          <a:xfrm>
            <a:off x="4878084" y="4094073"/>
            <a:ext cx="1032688" cy="1003312"/>
          </a:xfrm>
          <a:prstGeom prst="ellipse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id="{C4B01758-03F4-48FD-9461-F99D67183039}"/>
              </a:ext>
            </a:extLst>
          </p:cNvPr>
          <p:cNvSpPr/>
          <p:nvPr/>
        </p:nvSpPr>
        <p:spPr>
          <a:xfrm>
            <a:off x="4878083" y="4452517"/>
            <a:ext cx="1043220" cy="342681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0629">
              <a:lnSpc>
                <a:spcPct val="80000"/>
              </a:lnSpc>
              <a:defRPr/>
            </a:pPr>
            <a:r>
              <a:rPr lang="ru-RU" sz="1051" dirty="0">
                <a:solidFill>
                  <a:prstClr val="black"/>
                </a:solidFill>
                <a:latin typeface="Calibri" panose="020F0502020204030204"/>
              </a:rPr>
              <a:t>ЦНППМ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743EF6-33BB-4DF7-96B3-9678143B9DC3}"/>
              </a:ext>
            </a:extLst>
          </p:cNvPr>
          <p:cNvSpPr/>
          <p:nvPr/>
        </p:nvSpPr>
        <p:spPr>
          <a:xfrm>
            <a:off x="7208920" y="4159600"/>
            <a:ext cx="3019951" cy="58069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0629">
              <a:spcBef>
                <a:spcPts val="1182"/>
              </a:spcBef>
              <a:buClr>
                <a:srgbClr val="64BDE1"/>
              </a:buClr>
              <a:defRPr/>
            </a:pPr>
            <a:r>
              <a:rPr lang="ru-RU" sz="1182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Сетевое взаимодействие </a:t>
            </a:r>
            <a:r>
              <a:rPr lang="ru-RU" sz="1182" b="1" kern="0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образовательных организаций с </a:t>
            </a:r>
            <a:r>
              <a:rPr lang="ru-RU" sz="1182" b="1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инфраструктурой, созданной в </a:t>
            </a:r>
            <a:br>
              <a:rPr lang="ru-RU" sz="1182" b="1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182" b="1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рамках нацпроекта «Образование»</a:t>
            </a:r>
            <a:endParaRPr lang="ru-RU" sz="1182" kern="0" dirty="0">
              <a:solidFill>
                <a:prstClr val="black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33BCD51-4EB0-47C8-B8E7-784ECCCBD07E}"/>
              </a:ext>
            </a:extLst>
          </p:cNvPr>
          <p:cNvSpPr/>
          <p:nvPr/>
        </p:nvSpPr>
        <p:spPr>
          <a:xfrm>
            <a:off x="7186432" y="5160937"/>
            <a:ext cx="3664025" cy="113881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 dirty="0">
              <a:solidFill>
                <a:prstClr val="white"/>
              </a:solidFill>
              <a:latin typeface="Roboto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A30AB7E-7995-4A83-BBDB-FFB674A7FBFA}"/>
              </a:ext>
            </a:extLst>
          </p:cNvPr>
          <p:cNvSpPr/>
          <p:nvPr/>
        </p:nvSpPr>
        <p:spPr>
          <a:xfrm>
            <a:off x="7200505" y="5246400"/>
            <a:ext cx="3019951" cy="58069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0629">
              <a:spcBef>
                <a:spcPts val="1182"/>
              </a:spcBef>
              <a:buClr>
                <a:srgbClr val="64BDE1"/>
              </a:buClr>
              <a:defRPr/>
            </a:pPr>
            <a:r>
              <a:rPr lang="ru-RU" sz="1182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Повышение </a:t>
            </a:r>
            <a:r>
              <a:rPr lang="ru-RU" sz="1182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профмастерства</a:t>
            </a:r>
            <a:r>
              <a:rPr lang="ru-RU" sz="1182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</a:t>
            </a:r>
            <a:br>
              <a:rPr lang="ru-RU" sz="1182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182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педагогов </a:t>
            </a:r>
            <a:r>
              <a:rPr lang="ru-RU" sz="1182" b="1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образовательных организаций </a:t>
            </a:r>
            <a:r>
              <a:rPr lang="ru-RU" sz="1182" b="1" kern="0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с использованием ресурсов</a:t>
            </a:r>
            <a:r>
              <a:rPr lang="ru-RU" sz="1182" b="1" dirty="0">
                <a:solidFill>
                  <a:prstClr val="black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, созданных в рамках нацпроекта «Образование»</a:t>
            </a:r>
            <a:endParaRPr lang="ru-RU" sz="1182" kern="0" dirty="0">
              <a:solidFill>
                <a:prstClr val="black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30" name="Google Shape;214;p10" descr="Иконка «Мужчина стоит» — скачай бесплатно PNG и векторе">
            <a:extLst>
              <a:ext uri="{FF2B5EF4-FFF2-40B4-BE49-F238E27FC236}">
                <a16:creationId xmlns:a16="http://schemas.microsoft.com/office/drawing/2014/main" id="{31F1C844-5AB0-4BAD-B6FA-D62719F126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22740" y="5378691"/>
            <a:ext cx="661950" cy="6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BA61A0-306F-A44A-869D-F7E72256D9CD}"/>
              </a:ext>
            </a:extLst>
          </p:cNvPr>
          <p:cNvSpPr txBox="1"/>
          <p:nvPr/>
        </p:nvSpPr>
        <p:spPr>
          <a:xfrm>
            <a:off x="478840" y="72394"/>
            <a:ext cx="825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27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Национальный проект «Образование»:</a:t>
            </a:r>
          </a:p>
          <a:p>
            <a:pPr defTabSz="844027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единые подходы к обеспечению взаимодействия</a:t>
            </a:r>
            <a:endParaRPr lang="ru-RU" sz="3200" b="1" dirty="0">
              <a:solidFill>
                <a:srgbClr val="0072B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A466CC8-09F4-48ED-AF1B-9FA6088352DC}"/>
              </a:ext>
            </a:extLst>
          </p:cNvPr>
          <p:cNvSpPr/>
          <p:nvPr/>
        </p:nvSpPr>
        <p:spPr>
          <a:xfrm>
            <a:off x="760851" y="6222943"/>
            <a:ext cx="1268687" cy="37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Методическая поддержка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73E6C98-4CA1-4470-BCF9-C2A30579693B}"/>
              </a:ext>
            </a:extLst>
          </p:cNvPr>
          <p:cNvSpPr/>
          <p:nvPr/>
        </p:nvSpPr>
        <p:spPr>
          <a:xfrm>
            <a:off x="2221016" y="6222943"/>
            <a:ext cx="1390301" cy="37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Информационное обеспечение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0E46C7B-5C59-42CD-967E-37385B9D5A6E}"/>
              </a:ext>
            </a:extLst>
          </p:cNvPr>
          <p:cNvSpPr/>
          <p:nvPr/>
        </p:nvSpPr>
        <p:spPr>
          <a:xfrm>
            <a:off x="3763799" y="6222943"/>
            <a:ext cx="1346639" cy="37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Организационная поддержка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BD0675A-D1D4-422E-BD3C-ACEC1AF50AC3}"/>
              </a:ext>
            </a:extLst>
          </p:cNvPr>
          <p:cNvSpPr/>
          <p:nvPr/>
        </p:nvSpPr>
        <p:spPr>
          <a:xfrm>
            <a:off x="5262920" y="6222943"/>
            <a:ext cx="1346639" cy="37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Повышение </a:t>
            </a:r>
            <a:r>
              <a:rPr lang="ru-RU" sz="1200" dirty="0" err="1"/>
              <a:t>профмастерства</a:t>
            </a:r>
            <a:endParaRPr lang="ru-RU" sz="1200" dirty="0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25156F28-7AC2-46D7-942B-5C58F12AC094}"/>
              </a:ext>
            </a:extLst>
          </p:cNvPr>
          <p:cNvCxnSpPr>
            <a:cxnSpLocks/>
          </p:cNvCxnSpPr>
          <p:nvPr/>
        </p:nvCxnSpPr>
        <p:spPr>
          <a:xfrm flipV="1">
            <a:off x="1045168" y="4631133"/>
            <a:ext cx="0" cy="14964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0650A69-5538-4320-A116-3BC51C78CBD1}"/>
              </a:ext>
            </a:extLst>
          </p:cNvPr>
          <p:cNvCxnSpPr>
            <a:cxnSpLocks/>
          </p:cNvCxnSpPr>
          <p:nvPr/>
        </p:nvCxnSpPr>
        <p:spPr>
          <a:xfrm flipV="1">
            <a:off x="1563312" y="5097385"/>
            <a:ext cx="0" cy="1021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F6983137-C2ED-45F2-B812-524A8A9F3BF8}"/>
              </a:ext>
            </a:extLst>
          </p:cNvPr>
          <p:cNvCxnSpPr>
            <a:cxnSpLocks/>
          </p:cNvCxnSpPr>
          <p:nvPr/>
        </p:nvCxnSpPr>
        <p:spPr>
          <a:xfrm flipV="1">
            <a:off x="5694276" y="5086527"/>
            <a:ext cx="0" cy="10327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E8E3B55-86E6-44E3-89D1-96F39A993543}"/>
              </a:ext>
            </a:extLst>
          </p:cNvPr>
          <p:cNvCxnSpPr>
            <a:cxnSpLocks/>
          </p:cNvCxnSpPr>
          <p:nvPr/>
        </p:nvCxnSpPr>
        <p:spPr>
          <a:xfrm flipV="1">
            <a:off x="6241367" y="4620274"/>
            <a:ext cx="0" cy="1498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5859065F-E724-4EF9-A8D3-84DE531E1E6C}"/>
              </a:ext>
            </a:extLst>
          </p:cNvPr>
          <p:cNvCxnSpPr>
            <a:cxnSpLocks/>
          </p:cNvCxnSpPr>
          <p:nvPr/>
        </p:nvCxnSpPr>
        <p:spPr>
          <a:xfrm flipV="1">
            <a:off x="2699506" y="5827098"/>
            <a:ext cx="0" cy="3004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B67438FA-FCBA-4935-9C7F-A4056FF4E7F2}"/>
              </a:ext>
            </a:extLst>
          </p:cNvPr>
          <p:cNvCxnSpPr>
            <a:cxnSpLocks/>
          </p:cNvCxnSpPr>
          <p:nvPr/>
        </p:nvCxnSpPr>
        <p:spPr>
          <a:xfrm flipV="1">
            <a:off x="4609708" y="5827098"/>
            <a:ext cx="0" cy="2921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93ACF4F2-0E02-47FF-B280-0BCACA072D7B}"/>
              </a:ext>
            </a:extLst>
          </p:cNvPr>
          <p:cNvCxnSpPr>
            <a:cxnSpLocks/>
          </p:cNvCxnSpPr>
          <p:nvPr/>
        </p:nvCxnSpPr>
        <p:spPr>
          <a:xfrm flipV="1">
            <a:off x="3675817" y="5835428"/>
            <a:ext cx="0" cy="2921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A7F14CA-39D1-4AC0-BD9E-66636CB6FF92}"/>
              </a:ext>
            </a:extLst>
          </p:cNvPr>
          <p:cNvSpPr/>
          <p:nvPr/>
        </p:nvSpPr>
        <p:spPr>
          <a:xfrm>
            <a:off x="7174896" y="2843749"/>
            <a:ext cx="3664025" cy="1119623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0629">
              <a:defRPr/>
            </a:pPr>
            <a:endParaRPr lang="ru-RU" sz="1182" dirty="0">
              <a:solidFill>
                <a:prstClr val="white"/>
              </a:solidFill>
              <a:latin typeface="Roboto" pitchFamily="2" charset="0"/>
            </a:endParaRPr>
          </a:p>
        </p:txBody>
      </p:sp>
      <p:pic>
        <p:nvPicPr>
          <p:cNvPr id="7" name="Picture 4" descr="Документ с галочкой – Бесплатные иконки: интерфейс">
            <a:extLst>
              <a:ext uri="{FF2B5EF4-FFF2-40B4-BE49-F238E27FC236}">
                <a16:creationId xmlns:a16="http://schemas.microsoft.com/office/drawing/2014/main" id="{F04544C6-89D5-45F7-8B94-72FE0585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686" y="2447041"/>
            <a:ext cx="687276" cy="68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C1872D5-84CF-4564-9DB2-BB339ED2B840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42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8634" y="1257499"/>
            <a:ext cx="10199701" cy="170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Результат: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«На базе образовательных организаций высшего образования созданы и функционируют педагогические технопарки «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graphicFrame>
        <p:nvGraphicFramePr>
          <p:cNvPr id="7" name="Таблица 6"/>
          <p:cNvGraphicFramePr/>
          <p:nvPr>
            <p:extLst>
              <p:ext uri="{D42A27DB-BD31-4B8C-83A1-F6EECF244321}">
                <p14:modId xmlns:p14="http://schemas.microsoft.com/office/powerpoint/2010/main" val="2617047445"/>
              </p:ext>
            </p:extLst>
          </p:nvPr>
        </p:nvGraphicFramePr>
        <p:xfrm>
          <a:off x="1248290" y="3284827"/>
          <a:ext cx="8682804" cy="2953612"/>
        </p:xfrm>
        <a:graphic>
          <a:graphicData uri="http://schemas.openxmlformats.org/drawingml/2006/table">
            <a:tbl>
              <a:tblPr firstRow="1" bandRow="1"/>
              <a:tblGrid>
                <a:gridCol w="4326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6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од</a:t>
                      </a:r>
                    </a:p>
                  </a:txBody>
                  <a:tcPr marL="45720" marR="45720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технопарков</a:t>
                      </a:r>
                      <a:endParaRPr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44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</a:p>
                  </a:txBody>
                  <a:tcPr marL="45720" marR="45720" anchor="ctr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44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44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6F0F6565-01CA-46F1-B64B-96D5173DF26D}"/>
              </a:ext>
            </a:extLst>
          </p:cNvPr>
          <p:cNvSpPr txBox="1">
            <a:spLocks/>
          </p:cNvSpPr>
          <p:nvPr/>
        </p:nvSpPr>
        <p:spPr>
          <a:xfrm>
            <a:off x="448635" y="333654"/>
            <a:ext cx="10028619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Создание педагогических технопарков в рамках ФП «Современная школа» </a:t>
            </a:r>
            <a:endParaRPr lang="ru-RU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A5556-09C4-4E86-B1C7-643FB6165B8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16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50" y="1498436"/>
            <a:ext cx="5260846" cy="513243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0DEE82-504B-4922-82DF-8E0F4E0D92F6}"/>
              </a:ext>
            </a:extLst>
          </p:cNvPr>
          <p:cNvSpPr/>
          <p:nvPr/>
        </p:nvSpPr>
        <p:spPr>
          <a:xfrm>
            <a:off x="807095" y="1840695"/>
            <a:ext cx="4654557" cy="182838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7A3F35-DF16-4A91-B319-CA7BB450854A}"/>
              </a:ext>
            </a:extLst>
          </p:cNvPr>
          <p:cNvSpPr/>
          <p:nvPr/>
        </p:nvSpPr>
        <p:spPr>
          <a:xfrm>
            <a:off x="1124709" y="3818709"/>
            <a:ext cx="4221851" cy="228032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ct val="0"/>
              </a:spcBef>
            </a:pP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b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20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по созданию педагогических технопарков «</a:t>
            </a:r>
            <a:r>
              <a:rPr lang="ru-RU" sz="2000" b="1" kern="0" dirty="0" err="1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20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  <p:sp>
        <p:nvSpPr>
          <p:cNvPr id="9" name="Стрелка: изогнутая влево 2">
            <a:extLst>
              <a:ext uri="{FF2B5EF4-FFF2-40B4-BE49-F238E27FC236}">
                <a16:creationId xmlns:a16="http://schemas.microsoft.com/office/drawing/2014/main" id="{1C372E6A-D878-4DA2-845A-A41021A35FD6}"/>
              </a:ext>
            </a:extLst>
          </p:cNvPr>
          <p:cNvSpPr/>
          <p:nvPr/>
        </p:nvSpPr>
        <p:spPr>
          <a:xfrm>
            <a:off x="5461652" y="3115731"/>
            <a:ext cx="832961" cy="137721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09705" y="2397893"/>
            <a:ext cx="44561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/>
            </a:pPr>
            <a:r>
              <a:rPr lang="ru-RU" sz="2000" b="1" dirty="0">
                <a:latin typeface="Arial" panose="020B0604020202020204" pitchFamily="34" charset="0"/>
              </a:rPr>
              <a:t>Распоряжение </a:t>
            </a:r>
            <a:br>
              <a:rPr lang="ru-RU" sz="2000" b="1" dirty="0">
                <a:latin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</a:rPr>
              <a:t>Министерства просвещения </a:t>
            </a:r>
            <a:br>
              <a:rPr lang="ru-RU" sz="2000" b="1" dirty="0">
                <a:latin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</a:rPr>
              <a:t>Российской Федерации </a:t>
            </a:r>
            <a:br>
              <a:rPr lang="ru-RU" sz="2000" b="1" dirty="0">
                <a:latin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</a:rPr>
              <a:t>№ P-131 от 24 июня 2021 года </a:t>
            </a:r>
            <a:br>
              <a:rPr lang="ru-RU" sz="2000" b="1" dirty="0">
                <a:latin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</a:rPr>
              <a:t>«Об утверждении методических рекомендаций по созданию и функционированию педагогических технопарков «</a:t>
            </a:r>
            <a:r>
              <a:rPr lang="ru-RU" sz="2000" dirty="0" err="1">
                <a:latin typeface="Arial" panose="020B0604020202020204" pitchFamily="34" charset="0"/>
              </a:rPr>
              <a:t>Кванториум</a:t>
            </a:r>
            <a:r>
              <a:rPr lang="ru-RU" sz="2000" dirty="0">
                <a:latin typeface="Arial" panose="020B0604020202020204" pitchFamily="34" charset="0"/>
              </a:rPr>
              <a:t>» на базе образовательных организаций высшего образования»</a:t>
            </a:r>
            <a:br>
              <a:rPr lang="ru-RU" sz="2000" dirty="0">
                <a:latin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61EE3F3-F761-45F9-AFD4-5A37804485AF}"/>
              </a:ext>
            </a:extLst>
          </p:cNvPr>
          <p:cNvSpPr txBox="1">
            <a:spLocks/>
          </p:cNvSpPr>
          <p:nvPr/>
        </p:nvSpPr>
        <p:spPr>
          <a:xfrm>
            <a:off x="442206" y="66208"/>
            <a:ext cx="9842657" cy="1044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defTabSz="844027"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и организационные основы создания 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педагогических технопарков «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A92307-E2EE-4F87-9F0D-3BD3A1F3B169}"/>
              </a:ext>
            </a:extLst>
          </p:cNvPr>
          <p:cNvSpPr txBox="1"/>
          <p:nvPr/>
        </p:nvSpPr>
        <p:spPr>
          <a:xfrm>
            <a:off x="878245" y="6188946"/>
            <a:ext cx="6096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</a:rPr>
              <a:t>Адрес сайта: https://www.apkpro.ru/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587D0-802A-4658-99E4-F2F1AB857735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9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2051951" y="1289134"/>
            <a:ext cx="6664451" cy="4635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Организационно-информационное сопровождение </a:t>
            </a:r>
            <a:b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</a:br>
            <a: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(общая координация, контроль исполнения дорожной карты) </a:t>
            </a: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Перепечина Юлия Сергеевна</a:t>
            </a: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+7 (919) 374 71 32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altLang="ru-RU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perepechinayus@apkpro.ru </a:t>
            </a:r>
            <a:endParaRPr lang="ru-RU" altLang="ru-RU" b="1" dirty="0">
              <a:latin typeface="Arial" panose="020B0604020202020204" pitchFamily="34" charset="0"/>
              <a:ea typeface="+mn-ea"/>
              <a:cs typeface="+mn-cs"/>
              <a:sym typeface="Calibri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Организационно-содержательное</a:t>
            </a:r>
            <a:b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</a:br>
            <a: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взаимодействие с педагогическими</a:t>
            </a:r>
            <a:b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</a:br>
            <a: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вузами</a:t>
            </a: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Головина Инна Валентиновна </a:t>
            </a: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+7 (921) 999 65 08</a:t>
            </a: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en-US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golovinaiv@apkpro.ru  </a:t>
            </a:r>
            <a:endParaRPr lang="ru-RU" b="1" dirty="0">
              <a:latin typeface="Arial" panose="020B0604020202020204" pitchFamily="34" charset="0"/>
              <a:ea typeface="+mn-ea"/>
              <a:cs typeface="+mn-cs"/>
              <a:sym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endParaRPr lang="ru-RU" b="1" dirty="0">
              <a:latin typeface="Arial" panose="020B0604020202020204" pitchFamily="34" charset="0"/>
              <a:ea typeface="+mn-ea"/>
              <a:cs typeface="+mn-cs"/>
              <a:sym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Организационно-методическая </a:t>
            </a:r>
            <a:b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</a:br>
            <a:r>
              <a:rPr lang="ru-RU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поддержка, методология нацпроекта:</a:t>
            </a: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Воробьев Михаил Владимирович  </a:t>
            </a: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ru-RU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+7 (909) 703 90 66</a:t>
            </a:r>
          </a:p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en-US" b="1" dirty="0">
                <a:latin typeface="Arial" panose="020B0604020202020204" pitchFamily="34" charset="0"/>
                <a:ea typeface="+mn-ea"/>
                <a:cs typeface="+mn-cs"/>
                <a:sym typeface="Calibri"/>
              </a:rPr>
              <a:t>vorobevmv@apkpro.ru</a:t>
            </a:r>
            <a:endParaRPr lang="ru-RU" b="1" dirty="0">
              <a:latin typeface="Arial" panose="020B0604020202020204" pitchFamily="34" charset="0"/>
              <a:ea typeface="+mn-ea"/>
              <a:cs typeface="+mn-cs"/>
              <a:sym typeface="Calibri"/>
            </a:endParaRPr>
          </a:p>
          <a:p>
            <a:pPr hangingPunct="1">
              <a:lnSpc>
                <a:spcPct val="100000"/>
              </a:lnSpc>
              <a:spcBef>
                <a:spcPts val="0"/>
              </a:spcBef>
              <a:buSzTx/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58" y="5008556"/>
            <a:ext cx="1149126" cy="11491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26999" y="2937479"/>
            <a:ext cx="39064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ru-RU" dirty="0">
                <a:latin typeface="Arial" panose="020B0604020202020204" pitchFamily="34" charset="0"/>
              </a:rPr>
              <a:t>Формирование </a:t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</a:rPr>
              <a:t>инфраструктуры технопарка, контроль закупок </a:t>
            </a:r>
            <a:endParaRPr lang="ru-RU" b="1" dirty="0">
              <a:latin typeface="Arial" panose="020B0604020202020204" pitchFamily="34" charset="0"/>
            </a:endParaRPr>
          </a:p>
          <a:p>
            <a:pPr hangingPunct="1"/>
            <a:r>
              <a:rPr lang="ru-RU" b="1" dirty="0">
                <a:latin typeface="Arial" panose="020B0604020202020204" pitchFamily="34" charset="0"/>
              </a:rPr>
              <a:t>Иванов Алексей Александрович </a:t>
            </a:r>
          </a:p>
          <a:p>
            <a:pPr hangingPunct="1"/>
            <a:r>
              <a:rPr lang="ru-RU" b="1" dirty="0">
                <a:latin typeface="Arial" panose="020B0604020202020204" pitchFamily="34" charset="0"/>
              </a:rPr>
              <a:t>+7 (916) 143 58 41 </a:t>
            </a:r>
            <a:r>
              <a:rPr lang="en-US" b="1" dirty="0">
                <a:latin typeface="Arial" panose="020B0604020202020204" pitchFamily="34" charset="0"/>
              </a:rPr>
              <a:t>ivanovaa@apkpro.ru</a:t>
            </a:r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09764" y="4591890"/>
            <a:ext cx="3593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endParaRPr lang="ru-RU" dirty="0">
              <a:latin typeface="Arial" panose="020B0604020202020204" pitchFamily="34" charset="0"/>
            </a:endParaRPr>
          </a:p>
          <a:p>
            <a:pPr hangingPunct="1"/>
            <a:r>
              <a:rPr lang="ru-RU" dirty="0">
                <a:latin typeface="Arial" panose="020B0604020202020204" pitchFamily="34" charset="0"/>
              </a:rPr>
              <a:t>Дизайн и зонирование помещений технопарка</a:t>
            </a:r>
          </a:p>
          <a:p>
            <a:pPr hangingPunct="1"/>
            <a:r>
              <a:rPr lang="ru-RU" b="1" dirty="0">
                <a:latin typeface="Arial" panose="020B0604020202020204" pitchFamily="34" charset="0"/>
              </a:rPr>
              <a:t>Скирда Николай Витальевич, </a:t>
            </a:r>
          </a:p>
          <a:p>
            <a:pPr hangingPunct="1"/>
            <a:r>
              <a:rPr lang="ru-RU" b="1" dirty="0">
                <a:latin typeface="Arial" panose="020B0604020202020204" pitchFamily="34" charset="0"/>
              </a:rPr>
              <a:t>+7 (925) 999 25 70</a:t>
            </a:r>
          </a:p>
          <a:p>
            <a:pPr hangingPunct="1"/>
            <a:r>
              <a:rPr lang="en-US" b="1" dirty="0">
                <a:latin typeface="Arial" panose="020B0604020202020204" pitchFamily="34" charset="0"/>
              </a:rPr>
              <a:t>skirdanv@apkpro.ru</a:t>
            </a:r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E09116C6-7CC1-488E-9F6A-05AE5C896544}"/>
              </a:ext>
            </a:extLst>
          </p:cNvPr>
          <p:cNvSpPr txBox="1">
            <a:spLocks/>
          </p:cNvSpPr>
          <p:nvPr/>
        </p:nvSpPr>
        <p:spPr>
          <a:xfrm>
            <a:off x="498759" y="359857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Представители Федерального оператора: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72AF6E-F52A-464A-A0A5-BD2E34B12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50" t="14042" r="24247" b="29555"/>
          <a:stretch/>
        </p:blipFill>
        <p:spPr>
          <a:xfrm>
            <a:off x="662160" y="1486723"/>
            <a:ext cx="1116824" cy="11168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EC003B6-D39E-481B-B177-EB28920EF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6570"/>
          <a:stretch/>
        </p:blipFill>
        <p:spPr bwMode="auto">
          <a:xfrm>
            <a:off x="6096000" y="5008556"/>
            <a:ext cx="1083203" cy="11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46C5650-83DE-45D3-845A-220BBFF3E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2" b="13986"/>
          <a:stretch/>
        </p:blipFill>
        <p:spPr bwMode="auto">
          <a:xfrm>
            <a:off x="662160" y="3006631"/>
            <a:ext cx="1116824" cy="124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923584-99E8-4537-9792-A6CC9C131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56" y="3006631"/>
            <a:ext cx="1168889" cy="13830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793CB4-B3AE-47E9-B1A0-E76EBBBD5138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65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8591EE-2A47-C44C-B776-643C85D20EB9}"/>
              </a:ext>
            </a:extLst>
          </p:cNvPr>
          <p:cNvSpPr txBox="1">
            <a:spLocks/>
          </p:cNvSpPr>
          <p:nvPr/>
        </p:nvSpPr>
        <p:spPr>
          <a:xfrm>
            <a:off x="442206" y="1219441"/>
            <a:ext cx="10306421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Определяют единые организационные и методические условия создания и общие подходы к функционированию педагогических технопарков «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 на базе педагогических вузов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82CA88-D956-1842-B4AF-09AA3B35B91E}"/>
              </a:ext>
            </a:extLst>
          </p:cNvPr>
          <p:cNvSpPr/>
          <p:nvPr/>
        </p:nvSpPr>
        <p:spPr>
          <a:xfrm>
            <a:off x="442209" y="2701906"/>
            <a:ext cx="3227194" cy="1861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формированию условий для создания технопарков, оснащению оборудованием, организации деятельности, программам и мероприятиям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E71C43-84C3-124E-8ED3-AD8F12995229}"/>
              </a:ext>
            </a:extLst>
          </p:cNvPr>
          <p:cNvSpPr/>
          <p:nvPr/>
        </p:nvSpPr>
        <p:spPr>
          <a:xfrm>
            <a:off x="4198924" y="2701906"/>
            <a:ext cx="3133981" cy="1658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с точки зрения нормативных документов и базового перечня мероприятий и сроков (дорожной карты)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CB37A5-5D76-234F-B324-4EC441702AB1}"/>
              </a:ext>
            </a:extLst>
          </p:cNvPr>
          <p:cNvSpPr/>
          <p:nvPr/>
        </p:nvSpPr>
        <p:spPr>
          <a:xfrm>
            <a:off x="7984446" y="2701906"/>
            <a:ext cx="3076848" cy="2089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мероприятий по созданию и функционированию технопарков, показатели, отчетность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BD4CAC-6EDD-BD4C-95D5-5446E73F3A07}"/>
              </a:ext>
            </a:extLst>
          </p:cNvPr>
          <p:cNvSpPr/>
          <p:nvPr/>
        </p:nvSpPr>
        <p:spPr>
          <a:xfrm>
            <a:off x="442208" y="5320810"/>
            <a:ext cx="10660382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технопарков, использования созданной ранее в рамках национального проекта «Образование» инфраструктуры, методического сопровождения работников педагогических технопарков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AD1644C-4710-9940-B0EF-65BC68FD94F2}"/>
              </a:ext>
            </a:extLst>
          </p:cNvPr>
          <p:cNvCxnSpPr>
            <a:cxnSpLocks/>
          </p:cNvCxnSpPr>
          <p:nvPr/>
        </p:nvCxnSpPr>
        <p:spPr>
          <a:xfrm>
            <a:off x="461259" y="2551841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D8283B4-387E-D24D-A564-D9558302018C}"/>
              </a:ext>
            </a:extLst>
          </p:cNvPr>
          <p:cNvCxnSpPr>
            <a:cxnSpLocks/>
          </p:cNvCxnSpPr>
          <p:nvPr/>
        </p:nvCxnSpPr>
        <p:spPr>
          <a:xfrm>
            <a:off x="4252899" y="2551841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1E75D02-C7B0-BD47-9ECA-019F9939BCC5}"/>
              </a:ext>
            </a:extLst>
          </p:cNvPr>
          <p:cNvCxnSpPr>
            <a:cxnSpLocks/>
          </p:cNvCxnSpPr>
          <p:nvPr/>
        </p:nvCxnSpPr>
        <p:spPr>
          <a:xfrm>
            <a:off x="8009486" y="2551841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FB395B8-3BE1-1543-8109-2699FB8B99FA}"/>
              </a:ext>
            </a:extLst>
          </p:cNvPr>
          <p:cNvCxnSpPr>
            <a:cxnSpLocks/>
          </p:cNvCxnSpPr>
          <p:nvPr/>
        </p:nvCxnSpPr>
        <p:spPr>
          <a:xfrm>
            <a:off x="461259" y="5104130"/>
            <a:ext cx="10539077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E8C84C0-69F3-3445-86E0-34BE8CD2E0C8}"/>
              </a:ext>
            </a:extLst>
          </p:cNvPr>
          <p:cNvSpPr txBox="1">
            <a:spLocks/>
          </p:cNvSpPr>
          <p:nvPr/>
        </p:nvSpPr>
        <p:spPr>
          <a:xfrm>
            <a:off x="442206" y="66208"/>
            <a:ext cx="9842657" cy="1044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defTabSz="844027"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по созданию 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педагогических технопарков «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E013B4-3BDD-4AE3-90CE-24FCD8072343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80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CAF9A0AD-D240-A045-9698-802BFE53AA95}"/>
              </a:ext>
            </a:extLst>
          </p:cNvPr>
          <p:cNvSpPr txBox="1">
            <a:spLocks/>
          </p:cNvSpPr>
          <p:nvPr/>
        </p:nvSpPr>
        <p:spPr>
          <a:xfrm>
            <a:off x="1362468" y="3187752"/>
            <a:ext cx="9526057" cy="326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800"/>
              </a:spcBef>
              <a:buNone/>
            </a:pPr>
            <a:r>
              <a:rPr lang="ru-RU" sz="1500" b="1" dirty="0">
                <a:latin typeface="Arial" panose="020B0604020202020204" pitchFamily="34" charset="0"/>
              </a:rPr>
              <a:t>Организация обучения студентов методикам и технологиям преподавания учебных предметов естественно-научной и технологической направленностей с использованием современного оборудования, средств обучения и воспитания</a:t>
            </a:r>
            <a:r>
              <a:rPr lang="ru-RU" sz="1500" dirty="0">
                <a:latin typeface="Arial" panose="020B0604020202020204" pitchFamily="34" charset="0"/>
              </a:rPr>
              <a:t>, в том числе для подготовки к педагогической деятельности на базе детских технопарков «</a:t>
            </a:r>
            <a:r>
              <a:rPr lang="ru-RU" sz="1500" dirty="0" err="1">
                <a:latin typeface="Arial" panose="020B0604020202020204" pitchFamily="34" charset="0"/>
              </a:rPr>
              <a:t>Кванториум</a:t>
            </a:r>
            <a:r>
              <a:rPr lang="ru-RU" sz="1500" dirty="0">
                <a:latin typeface="Arial" panose="020B0604020202020204" pitchFamily="34" charset="0"/>
              </a:rPr>
              <a:t>», центров естественно-научной и технологической направленностей «Точка роста», центров цифрового образования «IT-куб».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ru-RU" sz="1500" b="1" dirty="0">
                <a:latin typeface="Arial" panose="020B0604020202020204" pitchFamily="34" charset="0"/>
              </a:rPr>
              <a:t>Повышение квалификации педагогических работников общеобразовательных организаций</a:t>
            </a:r>
            <a:r>
              <a:rPr lang="ru-RU" sz="1500" dirty="0">
                <a:latin typeface="Arial" panose="020B0604020202020204" pitchFamily="34" charset="0"/>
              </a:rPr>
              <a:t>, в том числе </a:t>
            </a:r>
            <a:r>
              <a:rPr lang="ru-RU" sz="1500" b="1" dirty="0">
                <a:latin typeface="Arial" panose="020B0604020202020204" pitchFamily="34" charset="0"/>
              </a:rPr>
              <a:t>оснащенных современным оборудованием и средствами обучения и воспитания </a:t>
            </a:r>
            <a:r>
              <a:rPr lang="ru-RU" sz="1500" dirty="0">
                <a:latin typeface="Arial" panose="020B0604020202020204" pitchFamily="34" charset="0"/>
              </a:rPr>
              <a:t>(детские технопарки «</a:t>
            </a:r>
            <a:r>
              <a:rPr lang="ru-RU" sz="1500" dirty="0" err="1">
                <a:latin typeface="Arial" panose="020B0604020202020204" pitchFamily="34" charset="0"/>
              </a:rPr>
              <a:t>Кванториум</a:t>
            </a:r>
            <a:r>
              <a:rPr lang="ru-RU" sz="1500" dirty="0">
                <a:latin typeface="Arial" panose="020B0604020202020204" pitchFamily="34" charset="0"/>
              </a:rPr>
              <a:t>», центры образования естественно-научной и технологической направленностей «Точка роста», центры цифрового образования «IT-куб»).</a:t>
            </a:r>
            <a:r>
              <a:rPr lang="ru-RU" sz="1500" b="1" dirty="0">
                <a:latin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ru-RU" sz="1500" b="1" dirty="0">
                <a:latin typeface="Arial" panose="020B0604020202020204" pitchFamily="34" charset="0"/>
              </a:rPr>
              <a:t>Проведение профориентационной деятельности со школьниками </a:t>
            </a:r>
            <a:r>
              <a:rPr lang="ru-RU" sz="1500" dirty="0">
                <a:latin typeface="Arial" panose="020B0604020202020204" pitchFamily="34" charset="0"/>
              </a:rPr>
              <a:t>для привлечения к последующему поступлению в педагогические вузы, в том числе через </a:t>
            </a:r>
            <a:r>
              <a:rPr lang="ru-RU" sz="1500" b="1" dirty="0">
                <a:latin typeface="Arial" panose="020B0604020202020204" pitchFamily="34" charset="0"/>
              </a:rPr>
              <a:t>мероприятия с профильными педагогическими классами общеобразовательных организаций.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D77EE5E-A95C-BC41-A311-445055F80C66}"/>
              </a:ext>
            </a:extLst>
          </p:cNvPr>
          <p:cNvSpPr txBox="1">
            <a:spLocks/>
          </p:cNvSpPr>
          <p:nvPr/>
        </p:nvSpPr>
        <p:spPr>
          <a:xfrm>
            <a:off x="581728" y="3230214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4D6A76B-B215-734C-8777-72D790D18C5F}"/>
              </a:ext>
            </a:extLst>
          </p:cNvPr>
          <p:cNvSpPr txBox="1">
            <a:spLocks/>
          </p:cNvSpPr>
          <p:nvPr/>
        </p:nvSpPr>
        <p:spPr>
          <a:xfrm>
            <a:off x="581728" y="4322631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E50D804-003F-9E48-B346-5FF666861CB0}"/>
              </a:ext>
            </a:extLst>
          </p:cNvPr>
          <p:cNvSpPr txBox="1">
            <a:spLocks/>
          </p:cNvSpPr>
          <p:nvPr/>
        </p:nvSpPr>
        <p:spPr>
          <a:xfrm>
            <a:off x="581728" y="5317514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714248C0-D0C3-4ACF-B29F-666A65413315}"/>
              </a:ext>
            </a:extLst>
          </p:cNvPr>
          <p:cNvSpPr txBox="1">
            <a:spLocks/>
          </p:cNvSpPr>
          <p:nvPr/>
        </p:nvSpPr>
        <p:spPr>
          <a:xfrm>
            <a:off x="519428" y="351497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Зачем?</a:t>
            </a:r>
            <a:endParaRPr lang="ru-RU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685B7-ACF4-4B56-BFF8-A3B215C68893}"/>
              </a:ext>
            </a:extLst>
          </p:cNvPr>
          <p:cNvSpPr txBox="1"/>
          <p:nvPr/>
        </p:nvSpPr>
        <p:spPr>
          <a:xfrm>
            <a:off x="519428" y="1224790"/>
            <a:ext cx="10369097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latin typeface="Arial" panose="020B0604020202020204" pitchFamily="34" charset="0"/>
              </a:rPr>
              <a:t>Цель: развитие материально-технической базы педагогических вузов </a:t>
            </a:r>
            <a:r>
              <a:rPr lang="ru-RU" sz="1700" dirty="0">
                <a:latin typeface="Arial" panose="020B0604020202020204" pitchFamily="34" charset="0"/>
              </a:rPr>
              <a:t>с целью подготовки студентов и педагогических работников </a:t>
            </a:r>
            <a:r>
              <a:rPr lang="ru-RU" sz="1700" b="1" dirty="0">
                <a:latin typeface="Arial" panose="020B0604020202020204" pitchFamily="34" charset="0"/>
              </a:rPr>
              <a:t>для обеспечения системы образования высококвалифицированными кадрами для формирования естественно-научной, технологической, математической и цифровой грамотности школьников </a:t>
            </a:r>
            <a:r>
              <a:rPr lang="ru-RU" sz="1700" dirty="0">
                <a:latin typeface="Arial" panose="020B0604020202020204" pitchFamily="34" charset="0"/>
              </a:rPr>
              <a:t>на уровне международных стандартов как обязательной составляющей общей функциональной грамотности за счет применения современных педагогических технологий, средств обучения и воспитания с опорой на практику учебных исследований и проектов.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DED58-639F-4D36-BBC8-97980286D21D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0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6DDC3389-CF00-204C-AFE9-E69FB454213B}"/>
              </a:ext>
            </a:extLst>
          </p:cNvPr>
          <p:cNvSpPr txBox="1">
            <a:spLocks/>
          </p:cNvSpPr>
          <p:nvPr/>
        </p:nvSpPr>
        <p:spPr>
          <a:xfrm>
            <a:off x="1308998" y="1707575"/>
            <a:ext cx="9106647" cy="3670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800"/>
              </a:spcBef>
            </a:pPr>
            <a:r>
              <a:rPr lang="ru-RU" sz="2200" dirty="0">
                <a:latin typeface="Arial" panose="020B0604020202020204" pitchFamily="34" charset="0"/>
              </a:rPr>
              <a:t>Приобретение средств обучения и воспитания, оборудования для освоения методик преподавания учебных предметов естественно-научной и технологической направленностей </a:t>
            </a:r>
            <a:r>
              <a:rPr lang="ru-RU" sz="2200" b="1" dirty="0">
                <a:latin typeface="Arial" panose="020B0604020202020204" pitchFamily="34" charset="0"/>
              </a:rPr>
              <a:t>за счет средств федерального бюджета</a:t>
            </a:r>
            <a:r>
              <a:rPr lang="ru-RU" sz="2200" dirty="0">
                <a:latin typeface="Arial" panose="020B0604020202020204" pitchFamily="34" charset="0"/>
              </a:rPr>
              <a:t>.</a:t>
            </a:r>
          </a:p>
          <a:p>
            <a:pPr algn="just">
              <a:spcBef>
                <a:spcPts val="1800"/>
              </a:spcBef>
            </a:pPr>
            <a:r>
              <a:rPr lang="ru-RU" sz="2200" dirty="0">
                <a:latin typeface="Arial" panose="020B0604020202020204" pitchFamily="34" charset="0"/>
              </a:rPr>
              <a:t>Обновление образовательного пространства педагогического вуза и приобретение при необходимости мебели, оборудования и средств обучения и воспитания для расширения условий для практической подготовки обучающихся </a:t>
            </a:r>
            <a:r>
              <a:rPr lang="ru-RU" sz="2200" b="1" dirty="0">
                <a:latin typeface="Arial" panose="020B0604020202020204" pitchFamily="34" charset="0"/>
              </a:rPr>
              <a:t>за счет средств педагогического вуза и (или) средств иных источников.</a:t>
            </a:r>
          </a:p>
          <a:p>
            <a:pPr algn="just">
              <a:spcBef>
                <a:spcPts val="1800"/>
              </a:spcBef>
            </a:pPr>
            <a:r>
              <a:rPr lang="ru-RU" sz="2200" b="1" dirty="0">
                <a:latin typeface="Arial" panose="020B0604020202020204" pitchFamily="34" charset="0"/>
              </a:rPr>
              <a:t>Поддержка мероприятий, </a:t>
            </a:r>
            <a:r>
              <a:rPr lang="ru-RU" sz="2200" dirty="0">
                <a:latin typeface="Arial" panose="020B0604020202020204" pitchFamily="34" charset="0"/>
              </a:rPr>
              <a:t>в том числе методическая и организационная, со стороны Федерального оператора.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D1B876B-11C0-654D-B95B-80E58123C22C}"/>
              </a:ext>
            </a:extLst>
          </p:cNvPr>
          <p:cNvSpPr txBox="1">
            <a:spLocks/>
          </p:cNvSpPr>
          <p:nvPr/>
        </p:nvSpPr>
        <p:spPr>
          <a:xfrm>
            <a:off x="525327" y="1918251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D4B79BA-032E-3E4D-BED7-7554455E1176}"/>
              </a:ext>
            </a:extLst>
          </p:cNvPr>
          <p:cNvSpPr txBox="1">
            <a:spLocks/>
          </p:cNvSpPr>
          <p:nvPr/>
        </p:nvSpPr>
        <p:spPr>
          <a:xfrm>
            <a:off x="517172" y="3648391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DC2E99C-88CD-B14C-B280-EB5F7B6058A9}"/>
              </a:ext>
            </a:extLst>
          </p:cNvPr>
          <p:cNvSpPr txBox="1">
            <a:spLocks/>
          </p:cNvSpPr>
          <p:nvPr/>
        </p:nvSpPr>
        <p:spPr>
          <a:xfrm>
            <a:off x="526715" y="5060458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За счет чего?</a:t>
            </a:r>
            <a:endParaRPr lang="ru-RU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96747-DFAB-4400-880A-8117F3E8B602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0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6DDC3389-CF00-204C-AFE9-E69FB454213B}"/>
              </a:ext>
            </a:extLst>
          </p:cNvPr>
          <p:cNvSpPr txBox="1">
            <a:spLocks/>
          </p:cNvSpPr>
          <p:nvPr/>
        </p:nvSpPr>
        <p:spPr>
          <a:xfrm>
            <a:off x="525328" y="1707575"/>
            <a:ext cx="9890318" cy="3670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1800"/>
              </a:spcBef>
              <a:buFont typeface="+mj-lt"/>
              <a:buAutoNum type="arabicPeriod"/>
            </a:pPr>
            <a:r>
              <a:rPr lang="ru-RU" sz="2400" dirty="0">
                <a:latin typeface="Arial" panose="020B0604020202020204" pitchFamily="34" charset="0"/>
              </a:rPr>
              <a:t>О ключевых направлениях реализации национального проекта «Образование», методических рекомендациях по созданию педагогических технопарков «</a:t>
            </a:r>
            <a:r>
              <a:rPr lang="ru-RU" sz="2400" dirty="0" err="1">
                <a:latin typeface="Arial" panose="020B0604020202020204" pitchFamily="34" charset="0"/>
              </a:rPr>
              <a:t>Кванториум</a:t>
            </a:r>
            <a:r>
              <a:rPr lang="ru-RU" sz="2400" dirty="0">
                <a:latin typeface="Arial" panose="020B0604020202020204" pitchFamily="34" charset="0"/>
              </a:rPr>
              <a:t>», перечне мероприятий и сроках создания и функционирования педагогических технопарков «</a:t>
            </a:r>
            <a:r>
              <a:rPr lang="ru-RU" sz="2400" dirty="0" err="1">
                <a:latin typeface="Arial" panose="020B0604020202020204" pitchFamily="34" charset="0"/>
              </a:rPr>
              <a:t>Кванториум</a:t>
            </a:r>
            <a:r>
              <a:rPr lang="ru-RU" sz="2400" dirty="0">
                <a:latin typeface="Arial" panose="020B0604020202020204" pitchFamily="34" charset="0"/>
              </a:rPr>
              <a:t>».</a:t>
            </a:r>
          </a:p>
          <a:p>
            <a:pPr marL="457200" indent="-457200" algn="just">
              <a:spcBef>
                <a:spcPts val="1800"/>
              </a:spcBef>
              <a:buFont typeface="+mj-lt"/>
              <a:buAutoNum type="arabicPeriod"/>
            </a:pPr>
            <a:r>
              <a:rPr lang="ru-RU" sz="2400" dirty="0">
                <a:latin typeface="Arial" panose="020B0604020202020204" pitchFamily="34" charset="0"/>
              </a:rPr>
              <a:t>О формировании и согласовании инфраструктурных листов в целях оснащения педагогических технопарков «</a:t>
            </a:r>
            <a:r>
              <a:rPr lang="ru-RU" sz="2400" dirty="0" err="1">
                <a:latin typeface="Arial" panose="020B0604020202020204" pitchFamily="34" charset="0"/>
              </a:rPr>
              <a:t>Кванториум</a:t>
            </a:r>
            <a:r>
              <a:rPr lang="ru-RU" sz="2400" dirty="0">
                <a:latin typeface="Arial" panose="020B0604020202020204" pitchFamily="34" charset="0"/>
              </a:rPr>
              <a:t>» оборудованием и средствами обучения и воспитания.</a:t>
            </a:r>
          </a:p>
          <a:p>
            <a:pPr marL="457200" indent="-457200" algn="just">
              <a:spcBef>
                <a:spcPts val="1800"/>
              </a:spcBef>
              <a:buFont typeface="+mj-lt"/>
              <a:buAutoNum type="arabicPeriod"/>
            </a:pPr>
            <a:r>
              <a:rPr lang="ru-RU" sz="2400" dirty="0">
                <a:latin typeface="Arial" panose="020B0604020202020204" pitchFamily="34" charset="0"/>
              </a:rPr>
              <a:t>Об организации образовательных пространств педагогических технопарков «</a:t>
            </a:r>
            <a:r>
              <a:rPr lang="ru-RU" sz="2400" dirty="0" err="1">
                <a:latin typeface="Arial" panose="020B0604020202020204" pitchFamily="34" charset="0"/>
              </a:rPr>
              <a:t>Кванториум</a:t>
            </a:r>
            <a:r>
              <a:rPr lang="ru-RU" sz="2400" dirty="0">
                <a:latin typeface="Arial" panose="020B0604020202020204" pitchFamily="34" charset="0"/>
              </a:rPr>
              <a:t>», проектировании, зонировании и дизайне помещений.</a:t>
            </a:r>
          </a:p>
        </p:txBody>
      </p:sp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Программа вебинара</a:t>
            </a:r>
            <a:endParaRPr lang="ru-RU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4743B-755A-4B85-BBF6-EE6A3DEC69C1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5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EDD9400A-AE7E-7645-BF5D-D99CB0839C80}"/>
              </a:ext>
            </a:extLst>
          </p:cNvPr>
          <p:cNvSpPr txBox="1">
            <a:spLocks/>
          </p:cNvSpPr>
          <p:nvPr/>
        </p:nvSpPr>
        <p:spPr>
          <a:xfrm>
            <a:off x="301153" y="2679702"/>
            <a:ext cx="5002369" cy="357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Оборудование, средства обучения и воспитания </a:t>
            </a:r>
            <a:r>
              <a:rPr lang="ru-RU" sz="2000" dirty="0">
                <a:latin typeface="Arial" panose="020B0604020202020204" pitchFamily="34" charset="0"/>
              </a:rPr>
              <a:t>для использования при реализации курсов, учебных дисциплин (модулей) </a:t>
            </a:r>
            <a:r>
              <a:rPr lang="ru-RU" sz="2000" b="1" dirty="0">
                <a:latin typeface="Arial" panose="020B0604020202020204" pitchFamily="34" charset="0"/>
              </a:rPr>
              <a:t>естественно-научной направленности.</a:t>
            </a:r>
          </a:p>
          <a:p>
            <a:pPr algn="just"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Оборудование, средства обучения и воспитания </a:t>
            </a:r>
            <a:r>
              <a:rPr lang="ru-RU" sz="2000" dirty="0">
                <a:latin typeface="Arial" panose="020B0604020202020204" pitchFamily="34" charset="0"/>
              </a:rPr>
              <a:t>для использования при реализации курсов, учебных дисциплин (модулей) </a:t>
            </a:r>
            <a:r>
              <a:rPr lang="ru-RU" sz="2000" b="1" dirty="0">
                <a:latin typeface="Arial" panose="020B0604020202020204" pitchFamily="34" charset="0"/>
              </a:rPr>
              <a:t>технологической направленности.</a:t>
            </a:r>
          </a:p>
          <a:p>
            <a:pPr algn="just">
              <a:buClr>
                <a:srgbClr val="0070C0"/>
              </a:buClr>
            </a:pPr>
            <a:r>
              <a:rPr lang="ru-RU" sz="2000" dirty="0">
                <a:latin typeface="Arial" panose="020B0604020202020204" pitchFamily="34" charset="0"/>
              </a:rPr>
              <a:t>Оборудование для записи вебинаров и презентационного контента.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BA70279-F65D-E74F-9B22-80D2ECEB5327}"/>
              </a:ext>
            </a:extLst>
          </p:cNvPr>
          <p:cNvCxnSpPr>
            <a:cxnSpLocks/>
          </p:cNvCxnSpPr>
          <p:nvPr/>
        </p:nvCxnSpPr>
        <p:spPr>
          <a:xfrm>
            <a:off x="5563520" y="1735281"/>
            <a:ext cx="0" cy="4730412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B5C290-1E52-D140-8105-CB38CECA3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78983"/>
          <a:stretch/>
        </p:blipFill>
        <p:spPr>
          <a:xfrm>
            <a:off x="461332" y="1678872"/>
            <a:ext cx="5067300" cy="7660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D92A94-71AB-6245-82AF-C8956A3AE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82" r="51049" b="24601"/>
          <a:stretch/>
        </p:blipFill>
        <p:spPr>
          <a:xfrm>
            <a:off x="5878400" y="1605929"/>
            <a:ext cx="2480504" cy="838967"/>
          </a:xfrm>
          <a:prstGeom prst="rect">
            <a:avLst/>
          </a:prstGeom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FC3B2909-D012-4C3B-86F9-67CA442EE926}"/>
              </a:ext>
            </a:extLst>
          </p:cNvPr>
          <p:cNvSpPr txBox="1">
            <a:spLocks/>
          </p:cNvSpPr>
          <p:nvPr/>
        </p:nvSpPr>
        <p:spPr>
          <a:xfrm>
            <a:off x="413239" y="298911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Материально-техническая база</a:t>
            </a:r>
            <a:endParaRPr lang="ru-RU" sz="36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0DA3C84A-F3F4-4E00-B50C-6F144D684F34}"/>
              </a:ext>
            </a:extLst>
          </p:cNvPr>
          <p:cNvSpPr txBox="1">
            <a:spLocks/>
          </p:cNvSpPr>
          <p:nvPr/>
        </p:nvSpPr>
        <p:spPr>
          <a:xfrm>
            <a:off x="5780670" y="2679702"/>
            <a:ext cx="5002369" cy="357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Не менее двух учебных помещений </a:t>
            </a:r>
            <a:r>
              <a:rPr lang="ru-RU" sz="2000" dirty="0">
                <a:latin typeface="Arial" panose="020B0604020202020204" pitchFamily="34" charset="0"/>
              </a:rPr>
              <a:t>для реализации образовательных программ и размещения оборудования естественно-научной и технологической направленностей (для занятий естественно-научной и технологической направленностей).</a:t>
            </a:r>
          </a:p>
          <a:p>
            <a:pPr algn="just"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Помещение для создания видеоматериалов </a:t>
            </a:r>
            <a:r>
              <a:rPr lang="ru-RU" sz="2000" dirty="0">
                <a:latin typeface="Arial" panose="020B0604020202020204" pitchFamily="34" charset="0"/>
              </a:rPr>
              <a:t>(записи вебинаров и презентационного контента).</a:t>
            </a:r>
          </a:p>
          <a:p>
            <a:pPr algn="just">
              <a:buClr>
                <a:srgbClr val="0070C0"/>
              </a:buClr>
            </a:pPr>
            <a:r>
              <a:rPr lang="ru-RU" sz="2000" dirty="0">
                <a:latin typeface="Arial" panose="020B0604020202020204" pitchFamily="34" charset="0"/>
              </a:rPr>
              <a:t>Дополнительные помещения (при необходимости).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722BF-BFC3-4821-98B6-59E10B30624B}"/>
              </a:ext>
            </a:extLst>
          </p:cNvPr>
          <p:cNvSpPr txBox="1"/>
          <p:nvPr/>
        </p:nvSpPr>
        <p:spPr>
          <a:xfrm>
            <a:off x="1623284" y="1735281"/>
            <a:ext cx="3777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Раздел 3.3. и Приложение № 6 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 Методическим рекомендациям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516F11-7B9F-4FB9-9365-784041C35822}"/>
              </a:ext>
            </a:extLst>
          </p:cNvPr>
          <p:cNvSpPr txBox="1"/>
          <p:nvPr/>
        </p:nvSpPr>
        <p:spPr>
          <a:xfrm>
            <a:off x="7005723" y="1735281"/>
            <a:ext cx="3777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Раздел 3.2. и Приложение № 5 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 Методическим рекомендациям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A5D07-3538-4C32-ACE4-3F55E99B549D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57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>
            <a:extLst>
              <a:ext uri="{FF2B5EF4-FFF2-40B4-BE49-F238E27FC236}">
                <a16:creationId xmlns:a16="http://schemas.microsoft.com/office/drawing/2014/main" id="{0A85D993-5ABD-EB4C-961B-2FB04D7AB535}"/>
              </a:ext>
            </a:extLst>
          </p:cNvPr>
          <p:cNvSpPr txBox="1">
            <a:spLocks/>
          </p:cNvSpPr>
          <p:nvPr/>
        </p:nvSpPr>
        <p:spPr>
          <a:xfrm>
            <a:off x="2862251" y="1477929"/>
            <a:ext cx="815002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Об утверждении положений о создании и функционировании педагогического технопарка «</a:t>
            </a:r>
            <a:r>
              <a:rPr lang="ru-RU" sz="1800" dirty="0" err="1">
                <a:latin typeface="Arial" panose="020B0604020202020204" pitchFamily="34" charset="0"/>
              </a:rPr>
              <a:t>Кванториум</a:t>
            </a:r>
            <a:r>
              <a:rPr lang="ru-RU" sz="1800" dirty="0">
                <a:latin typeface="Arial" panose="020B0604020202020204" pitchFamily="34" charset="0"/>
              </a:rPr>
              <a:t>».</a:t>
            </a:r>
          </a:p>
          <a:p>
            <a:pPr algn="just"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О назначении ответственного лица, осуществляющего функции по координации и сопровождению мероприятий по созданию педагогического технопарка «</a:t>
            </a:r>
            <a:r>
              <a:rPr lang="ru-RU" sz="1800" dirty="0" err="1">
                <a:latin typeface="Arial" panose="020B0604020202020204" pitchFamily="34" charset="0"/>
              </a:rPr>
              <a:t>Кванториум</a:t>
            </a:r>
            <a:r>
              <a:rPr lang="ru-RU" sz="1800" dirty="0">
                <a:latin typeface="Arial" panose="020B0604020202020204" pitchFamily="34" charset="0"/>
              </a:rPr>
              <a:t>».</a:t>
            </a:r>
          </a:p>
          <a:p>
            <a:pPr algn="just"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Об утверждении инфраструктурного листа.</a:t>
            </a:r>
          </a:p>
          <a:p>
            <a:pPr algn="just"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Об утверждении проекта зонирования и дизайна помещений педагогического технопарка «</a:t>
            </a:r>
            <a:r>
              <a:rPr lang="ru-RU" sz="1800" dirty="0" err="1">
                <a:latin typeface="Arial" panose="020B0604020202020204" pitchFamily="34" charset="0"/>
              </a:rPr>
              <a:t>Кванториум</a:t>
            </a:r>
            <a:r>
              <a:rPr lang="ru-RU" sz="1800" dirty="0">
                <a:latin typeface="Arial" panose="020B0604020202020204" pitchFamily="34" charset="0"/>
              </a:rPr>
              <a:t>».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9C7E24E2-6768-FF4E-913C-BE110232BCF9}"/>
              </a:ext>
            </a:extLst>
          </p:cNvPr>
          <p:cNvSpPr txBox="1">
            <a:spLocks/>
          </p:cNvSpPr>
          <p:nvPr/>
        </p:nvSpPr>
        <p:spPr>
          <a:xfrm>
            <a:off x="2862251" y="4155526"/>
            <a:ext cx="815002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Создание раздела на сайте педагогического вуза «Педагогический технопарк «</a:t>
            </a:r>
            <a:r>
              <a:rPr lang="ru-RU" sz="1800" dirty="0" err="1">
                <a:latin typeface="Arial" panose="020B0604020202020204" pitchFamily="34" charset="0"/>
              </a:rPr>
              <a:t>Кванториум</a:t>
            </a:r>
            <a:r>
              <a:rPr lang="ru-RU" sz="1800" dirty="0">
                <a:latin typeface="Arial" panose="020B0604020202020204" pitchFamily="34" charset="0"/>
              </a:rPr>
              <a:t>».</a:t>
            </a:r>
          </a:p>
          <a:p>
            <a:pPr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Наличие информации об образовательных программах, оборудовании, планируемом режиме занятий, планируемых мероприятиях и пр.</a:t>
            </a:r>
          </a:p>
          <a:p>
            <a:pPr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Публикация сведений о функционировании педагогического технопарка «</a:t>
            </a:r>
            <a:r>
              <a:rPr lang="ru-RU" sz="1800" dirty="0" err="1">
                <a:latin typeface="Arial" panose="020B0604020202020204" pitchFamily="34" charset="0"/>
              </a:rPr>
              <a:t>Кванториум</a:t>
            </a:r>
            <a:r>
              <a:rPr lang="ru-RU" sz="1800" dirty="0">
                <a:latin typeface="Arial" panose="020B0604020202020204" pitchFamily="34" charset="0"/>
              </a:rPr>
              <a:t>» на сайте педагогического вуза.</a:t>
            </a:r>
          </a:p>
          <a:p>
            <a:pPr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Привлечение региональных СМИ, распространение информации в социальных сетях и пр.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F24592-06DF-C842-B41D-145EBD5294E4}"/>
              </a:ext>
            </a:extLst>
          </p:cNvPr>
          <p:cNvSpPr/>
          <p:nvPr/>
        </p:nvSpPr>
        <p:spPr>
          <a:xfrm>
            <a:off x="258010" y="1998677"/>
            <a:ext cx="2154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  <a:latin typeface="Arial" panose="020B0604020202020204" pitchFamily="34" charset="0"/>
              </a:rPr>
              <a:t>Локальные нормативные акты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E2699A-DBDE-334B-A832-2252362CF107}"/>
              </a:ext>
            </a:extLst>
          </p:cNvPr>
          <p:cNvSpPr/>
          <p:nvPr/>
        </p:nvSpPr>
        <p:spPr>
          <a:xfrm>
            <a:off x="246069" y="5027458"/>
            <a:ext cx="2314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  <a:latin typeface="Arial" panose="020B0604020202020204" pitchFamily="34" charset="0"/>
              </a:rPr>
              <a:t>Информационная открытость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CE51D6C-45B6-2340-A587-209A2BD01040}"/>
              </a:ext>
            </a:extLst>
          </p:cNvPr>
          <p:cNvCxnSpPr>
            <a:cxnSpLocks/>
          </p:cNvCxnSpPr>
          <p:nvPr/>
        </p:nvCxnSpPr>
        <p:spPr>
          <a:xfrm>
            <a:off x="2628275" y="1480915"/>
            <a:ext cx="0" cy="2471653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83CD57D-5784-7E41-8528-213127E1AF92}"/>
              </a:ext>
            </a:extLst>
          </p:cNvPr>
          <p:cNvCxnSpPr>
            <a:cxnSpLocks/>
          </p:cNvCxnSpPr>
          <p:nvPr/>
        </p:nvCxnSpPr>
        <p:spPr>
          <a:xfrm>
            <a:off x="2628275" y="4155526"/>
            <a:ext cx="0" cy="245175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E0637F5C-002B-4305-880A-87B09C9CE4DF}"/>
              </a:ext>
            </a:extLst>
          </p:cNvPr>
          <p:cNvSpPr txBox="1">
            <a:spLocks/>
          </p:cNvSpPr>
          <p:nvPr/>
        </p:nvSpPr>
        <p:spPr>
          <a:xfrm>
            <a:off x="525072" y="104500"/>
            <a:ext cx="9084051" cy="966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Документы на уровне педагогического вуза, информационная открытость</a:t>
            </a:r>
            <a:endParaRPr lang="ru-RU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A266C-7A66-46E4-B891-2F97722D2E5C}"/>
              </a:ext>
            </a:extLst>
          </p:cNvPr>
          <p:cNvSpPr txBox="1"/>
          <p:nvPr/>
        </p:nvSpPr>
        <p:spPr>
          <a:xfrm>
            <a:off x="246069" y="3270534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Раздел 3.1. и Приложения № 2, 3 </a:t>
            </a:r>
            <a:b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к Методическим рекомендациям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5D5B08-A810-433A-844E-C8159B309770}"/>
              </a:ext>
            </a:extLst>
          </p:cNvPr>
          <p:cNvSpPr txBox="1"/>
          <p:nvPr/>
        </p:nvSpPr>
        <p:spPr>
          <a:xfrm>
            <a:off x="246068" y="5776776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Раздел 3.7. и Приложение № 2 </a:t>
            </a:r>
            <a:b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к Методическим рекомендациям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B82DAA-7FAB-4040-AD68-D3C325D905D1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55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D0C19207-992B-1045-B9C9-6E9460B9D469}"/>
              </a:ext>
            </a:extLst>
          </p:cNvPr>
          <p:cNvSpPr txBox="1">
            <a:spLocks/>
          </p:cNvSpPr>
          <p:nvPr/>
        </p:nvSpPr>
        <p:spPr>
          <a:xfrm>
            <a:off x="3167529" y="1188024"/>
            <a:ext cx="7064188" cy="4021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практические занятия;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err="1">
                <a:latin typeface="Arial" panose="020B0604020202020204" pitchFamily="34" charset="0"/>
              </a:rPr>
              <a:t>квазипедагогическая</a:t>
            </a:r>
            <a:r>
              <a:rPr lang="ru-RU" sz="1800" dirty="0">
                <a:latin typeface="Arial" panose="020B0604020202020204" pitchFamily="34" charset="0"/>
              </a:rPr>
              <a:t> и проектная деятельность;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мастер-классы, экспериментальные и лабораторные работы;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учебная и производственная практика.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программы повышения квалификации;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семинары, конференции, форумы;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разработка различных видов диагностик обучающихся;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научно-методические и практические мероприятия.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сопровождение деятельности профильных педагогических классов;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профориентационная деятельность и целевая работа с абитуриентами;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практическая подготовка к участию в конкурсах, олимпиадах;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Arial" panose="020B0604020202020204" pitchFamily="34" charset="0"/>
              </a:rPr>
              <a:t>организация семинаров, конкурсов, олимпиад и пр.</a:t>
            </a: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70460E8E-9B3A-42E7-8A3E-1CFB958ED281}"/>
              </a:ext>
            </a:extLst>
          </p:cNvPr>
          <p:cNvSpPr txBox="1">
            <a:spLocks/>
          </p:cNvSpPr>
          <p:nvPr/>
        </p:nvSpPr>
        <p:spPr>
          <a:xfrm>
            <a:off x="370543" y="242373"/>
            <a:ext cx="966285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Организация деятельности</a:t>
            </a:r>
            <a:endParaRPr lang="ru-RU" sz="360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104D3BA-B509-4826-A932-587C70469E02}"/>
              </a:ext>
            </a:extLst>
          </p:cNvPr>
          <p:cNvCxnSpPr>
            <a:cxnSpLocks/>
          </p:cNvCxnSpPr>
          <p:nvPr/>
        </p:nvCxnSpPr>
        <p:spPr>
          <a:xfrm>
            <a:off x="2851599" y="1188024"/>
            <a:ext cx="0" cy="1234145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D4C3FC-24AC-4803-A92D-99B1147D24C2}"/>
              </a:ext>
            </a:extLst>
          </p:cNvPr>
          <p:cNvSpPr/>
          <p:nvPr/>
        </p:nvSpPr>
        <p:spPr>
          <a:xfrm>
            <a:off x="370543" y="1333883"/>
            <a:ext cx="248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</a:rPr>
              <a:t>Для студентов педагогического вуза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D09901F-B477-4A47-9DF5-F0BB55674A2D}"/>
              </a:ext>
            </a:extLst>
          </p:cNvPr>
          <p:cNvCxnSpPr>
            <a:cxnSpLocks/>
          </p:cNvCxnSpPr>
          <p:nvPr/>
        </p:nvCxnSpPr>
        <p:spPr>
          <a:xfrm>
            <a:off x="2841290" y="4488534"/>
            <a:ext cx="0" cy="178845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10C63BF-2519-49BD-884E-B022DC914052}"/>
              </a:ext>
            </a:extLst>
          </p:cNvPr>
          <p:cNvSpPr/>
          <p:nvPr/>
        </p:nvSpPr>
        <p:spPr>
          <a:xfrm>
            <a:off x="370542" y="3010278"/>
            <a:ext cx="2481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</a:rPr>
              <a:t>Для педагогов образовательных организаций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B291042-B6C0-46BB-812A-D2B63B145E6A}"/>
              </a:ext>
            </a:extLst>
          </p:cNvPr>
          <p:cNvCxnSpPr>
            <a:cxnSpLocks/>
          </p:cNvCxnSpPr>
          <p:nvPr/>
        </p:nvCxnSpPr>
        <p:spPr>
          <a:xfrm>
            <a:off x="2851597" y="2792710"/>
            <a:ext cx="0" cy="1314824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F372462-59B4-43F3-846D-A7B52F340EA6}"/>
              </a:ext>
            </a:extLst>
          </p:cNvPr>
          <p:cNvSpPr/>
          <p:nvPr/>
        </p:nvSpPr>
        <p:spPr>
          <a:xfrm>
            <a:off x="370542" y="5182708"/>
            <a:ext cx="2481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</a:rPr>
              <a:t>Для школьников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821B1-F665-4EE2-85F8-01277CC18D67}"/>
              </a:ext>
            </a:extLst>
          </p:cNvPr>
          <p:cNvSpPr txBox="1"/>
          <p:nvPr/>
        </p:nvSpPr>
        <p:spPr>
          <a:xfrm>
            <a:off x="329246" y="6406776"/>
            <a:ext cx="760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*Раздел 4 Методических рекомендаций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DF66A-DCBE-40B3-90D2-AEB4A4D2BF29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87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389643" y="1527446"/>
            <a:ext cx="7922550" cy="5693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latin typeface="Arial" panose="020B0604020202020204" pitchFamily="34" charset="0"/>
              </a:rPr>
              <a:t>Численность обучающихся образовательной организации высшего образования, осваивающих две и более учебные дисциплины и (или) элективные дисциплины с использованием оборудования Педагогического </a:t>
            </a:r>
            <a:r>
              <a:rPr lang="ru-RU" sz="1600" dirty="0" err="1">
                <a:latin typeface="Arial" panose="020B0604020202020204" pitchFamily="34" charset="0"/>
              </a:rPr>
              <a:t>Кванториума</a:t>
            </a:r>
            <a:r>
              <a:rPr lang="ru-RU" sz="1600" dirty="0">
                <a:latin typeface="Arial" panose="020B0604020202020204" pitchFamily="34" charset="0"/>
              </a:rPr>
              <a:t> (человек в год);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latin typeface="Arial" panose="020B0604020202020204" pitchFamily="34" charset="0"/>
              </a:rPr>
              <a:t>Численность обучающихся образовательной организации высшего образования, прошедших практику в образовательных организациях, на базе которых созданы детские технопарки «</a:t>
            </a:r>
            <a:r>
              <a:rPr lang="ru-RU" sz="1600" dirty="0" err="1">
                <a:latin typeface="Arial" panose="020B0604020202020204" pitchFamily="34" charset="0"/>
              </a:rPr>
              <a:t>Кванториум</a:t>
            </a:r>
            <a:r>
              <a:rPr lang="ru-RU" sz="1600" dirty="0">
                <a:latin typeface="Arial" panose="020B0604020202020204" pitchFamily="34" charset="0"/>
              </a:rPr>
              <a:t>», мобильные технопарки «</a:t>
            </a:r>
            <a:r>
              <a:rPr lang="ru-RU" sz="1600" dirty="0" err="1">
                <a:latin typeface="Arial" panose="020B0604020202020204" pitchFamily="34" charset="0"/>
              </a:rPr>
              <a:t>Кванториум</a:t>
            </a:r>
            <a:r>
              <a:rPr lang="ru-RU" sz="1600" dirty="0">
                <a:latin typeface="Arial" panose="020B0604020202020204" pitchFamily="34" charset="0"/>
              </a:rPr>
              <a:t>», центры «Точка роста», центры «IT-куб»</a:t>
            </a:r>
            <a:r>
              <a:rPr lang="en-US" sz="1600" dirty="0">
                <a:latin typeface="Arial" panose="020B0604020202020204" pitchFamily="34" charset="0"/>
              </a:rPr>
              <a:t> (</a:t>
            </a:r>
            <a:r>
              <a:rPr lang="ru-RU" sz="1600" dirty="0">
                <a:latin typeface="Arial" panose="020B0604020202020204" pitchFamily="34" charset="0"/>
              </a:rPr>
              <a:t>человек в год);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</a:rPr>
              <a:t>Численность педагогических работников иных образовательных организаций, прошедших повышение квалификации на базе Педагогического </a:t>
            </a:r>
            <a:r>
              <a:rPr lang="ru-RU" sz="1600" dirty="0" err="1">
                <a:latin typeface="Arial" panose="020B0604020202020204" pitchFamily="34" charset="0"/>
              </a:rPr>
              <a:t>Кванториума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</a:rPr>
              <a:t>человек в год);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</a:rPr>
              <a:t>Количество проведенных мероприятий (в том числе дистанционных) по развитию профессиональных компетенций педагогических работников иных образовательных организаций, тематика которых соответствует направлениям деятельности Педагогического </a:t>
            </a:r>
            <a:r>
              <a:rPr lang="ru-RU" sz="1600" dirty="0" err="1">
                <a:latin typeface="Arial" panose="020B0604020202020204" pitchFamily="34" charset="0"/>
              </a:rPr>
              <a:t>Кванториума</a:t>
            </a:r>
            <a:r>
              <a:rPr lang="ru-RU" sz="1600" dirty="0">
                <a:latin typeface="Arial" panose="020B0604020202020204" pitchFamily="34" charset="0"/>
              </a:rPr>
              <a:t> (единиц в год);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</a:rPr>
              <a:t>Численность обучающихся общеобразовательных организаций, принявших участие в профориентационных мероприятиях и проектах, организуемых на базе Педагогического </a:t>
            </a:r>
            <a:r>
              <a:rPr lang="ru-RU" sz="1600" dirty="0" err="1">
                <a:latin typeface="Arial" panose="020B0604020202020204" pitchFamily="34" charset="0"/>
              </a:rPr>
              <a:t>Кванториума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</a:rPr>
              <a:t>человек в год).</a:t>
            </a: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407340" y="304158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Показатели функционирования</a:t>
            </a:r>
            <a:endParaRPr lang="ru-RU" sz="36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9CA700D-0E91-498F-8828-B7309252075F}"/>
              </a:ext>
            </a:extLst>
          </p:cNvPr>
          <p:cNvCxnSpPr>
            <a:cxnSpLocks/>
          </p:cNvCxnSpPr>
          <p:nvPr/>
        </p:nvCxnSpPr>
        <p:spPr>
          <a:xfrm>
            <a:off x="8429693" y="1604138"/>
            <a:ext cx="0" cy="920784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D64529F-3550-48DF-B03E-D496E695BD91}"/>
              </a:ext>
            </a:extLst>
          </p:cNvPr>
          <p:cNvSpPr/>
          <p:nvPr/>
        </p:nvSpPr>
        <p:spPr>
          <a:xfrm>
            <a:off x="8583566" y="1754309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100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2030400-4C6B-4B27-96DB-CBB2D9C18EC6}"/>
              </a:ext>
            </a:extLst>
          </p:cNvPr>
          <p:cNvSpPr/>
          <p:nvPr/>
        </p:nvSpPr>
        <p:spPr>
          <a:xfrm>
            <a:off x="8506749" y="808459"/>
            <a:ext cx="1032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  <a:t>Минимум </a:t>
            </a:r>
            <a:b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  <a:t>в год </a:t>
            </a:r>
            <a:b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  <a:t>открытия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5B3C6E2-649B-4F6C-9E31-ADC7960BC194}"/>
              </a:ext>
            </a:extLst>
          </p:cNvPr>
          <p:cNvCxnSpPr>
            <a:cxnSpLocks/>
          </p:cNvCxnSpPr>
          <p:nvPr/>
        </p:nvCxnSpPr>
        <p:spPr>
          <a:xfrm>
            <a:off x="8429693" y="2670938"/>
            <a:ext cx="0" cy="920784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61E9610-C581-4020-AC8B-DE523A5E097C}"/>
              </a:ext>
            </a:extLst>
          </p:cNvPr>
          <p:cNvCxnSpPr>
            <a:cxnSpLocks/>
          </p:cNvCxnSpPr>
          <p:nvPr/>
        </p:nvCxnSpPr>
        <p:spPr>
          <a:xfrm>
            <a:off x="8429693" y="3726923"/>
            <a:ext cx="0" cy="644497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A67FB6D-563B-4410-9F5D-6CAF2216B5B5}"/>
              </a:ext>
            </a:extLst>
          </p:cNvPr>
          <p:cNvCxnSpPr>
            <a:cxnSpLocks/>
          </p:cNvCxnSpPr>
          <p:nvPr/>
        </p:nvCxnSpPr>
        <p:spPr>
          <a:xfrm>
            <a:off x="8429693" y="4492297"/>
            <a:ext cx="0" cy="920784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5FBB544-3C6C-48BA-AD0C-D406FB619036}"/>
              </a:ext>
            </a:extLst>
          </p:cNvPr>
          <p:cNvCxnSpPr>
            <a:cxnSpLocks/>
          </p:cNvCxnSpPr>
          <p:nvPr/>
        </p:nvCxnSpPr>
        <p:spPr>
          <a:xfrm>
            <a:off x="8429693" y="5579320"/>
            <a:ext cx="0" cy="750686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28769B9-161B-4B55-B7F7-901B6D9DDDD4}"/>
              </a:ext>
            </a:extLst>
          </p:cNvPr>
          <p:cNvSpPr/>
          <p:nvPr/>
        </p:nvSpPr>
        <p:spPr>
          <a:xfrm>
            <a:off x="9734135" y="804045"/>
            <a:ext cx="13446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  <a:t>Минимум в </a:t>
            </a:r>
            <a:b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  <a:t>последующие</a:t>
            </a:r>
            <a:b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</a:rPr>
              <a:t>годы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B5CADB8-9888-41BB-9920-D6BC29EF59EB}"/>
              </a:ext>
            </a:extLst>
          </p:cNvPr>
          <p:cNvSpPr/>
          <p:nvPr/>
        </p:nvSpPr>
        <p:spPr>
          <a:xfrm>
            <a:off x="9963032" y="1754309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500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2CD1B1C-5C49-401C-B627-C5F356488C2C}"/>
              </a:ext>
            </a:extLst>
          </p:cNvPr>
          <p:cNvCxnSpPr>
            <a:cxnSpLocks/>
          </p:cNvCxnSpPr>
          <p:nvPr/>
        </p:nvCxnSpPr>
        <p:spPr>
          <a:xfrm>
            <a:off x="9720667" y="1604138"/>
            <a:ext cx="0" cy="920784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E5FB9AB-4C84-4C39-A038-8A47502564DA}"/>
              </a:ext>
            </a:extLst>
          </p:cNvPr>
          <p:cNvCxnSpPr>
            <a:cxnSpLocks/>
          </p:cNvCxnSpPr>
          <p:nvPr/>
        </p:nvCxnSpPr>
        <p:spPr>
          <a:xfrm>
            <a:off x="9720667" y="2670938"/>
            <a:ext cx="0" cy="920784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A076C53-1230-4B64-9C7D-E6D11BFCE8E4}"/>
              </a:ext>
            </a:extLst>
          </p:cNvPr>
          <p:cNvCxnSpPr>
            <a:cxnSpLocks/>
          </p:cNvCxnSpPr>
          <p:nvPr/>
        </p:nvCxnSpPr>
        <p:spPr>
          <a:xfrm>
            <a:off x="9720667" y="3726923"/>
            <a:ext cx="0" cy="644497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4DD74A3-4FE8-4B9E-AA28-FA1562EE8A86}"/>
              </a:ext>
            </a:extLst>
          </p:cNvPr>
          <p:cNvCxnSpPr>
            <a:cxnSpLocks/>
          </p:cNvCxnSpPr>
          <p:nvPr/>
        </p:nvCxnSpPr>
        <p:spPr>
          <a:xfrm>
            <a:off x="9720667" y="4492297"/>
            <a:ext cx="0" cy="920784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E7796B2-370F-482F-82D6-0CC2076F7667}"/>
              </a:ext>
            </a:extLst>
          </p:cNvPr>
          <p:cNvCxnSpPr>
            <a:cxnSpLocks/>
          </p:cNvCxnSpPr>
          <p:nvPr/>
        </p:nvCxnSpPr>
        <p:spPr>
          <a:xfrm>
            <a:off x="9720667" y="5579320"/>
            <a:ext cx="0" cy="750686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E2CBB2F-7C3B-4450-9881-6449DBB8C5E0}"/>
              </a:ext>
            </a:extLst>
          </p:cNvPr>
          <p:cNvSpPr/>
          <p:nvPr/>
        </p:nvSpPr>
        <p:spPr>
          <a:xfrm>
            <a:off x="8583566" y="2881655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AFFD8D0-5132-44D3-B19D-B42C7D82E9B4}"/>
              </a:ext>
            </a:extLst>
          </p:cNvPr>
          <p:cNvSpPr/>
          <p:nvPr/>
        </p:nvSpPr>
        <p:spPr>
          <a:xfrm>
            <a:off x="9963032" y="2881655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A61B1C2-E255-402A-949D-00FA38656395}"/>
              </a:ext>
            </a:extLst>
          </p:cNvPr>
          <p:cNvSpPr/>
          <p:nvPr/>
        </p:nvSpPr>
        <p:spPr>
          <a:xfrm>
            <a:off x="8583566" y="3757961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F0B4004-CDDC-4228-93BC-1C9BE3DF400E}"/>
              </a:ext>
            </a:extLst>
          </p:cNvPr>
          <p:cNvSpPr/>
          <p:nvPr/>
        </p:nvSpPr>
        <p:spPr>
          <a:xfrm>
            <a:off x="9963032" y="3757961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100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DAA02B4-947D-4BB7-A7DF-382BFF857B7F}"/>
              </a:ext>
            </a:extLst>
          </p:cNvPr>
          <p:cNvSpPr/>
          <p:nvPr/>
        </p:nvSpPr>
        <p:spPr>
          <a:xfrm>
            <a:off x="8583566" y="4704382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56409AA-DAB8-4CCB-8011-7CE5459377E1}"/>
              </a:ext>
            </a:extLst>
          </p:cNvPr>
          <p:cNvSpPr/>
          <p:nvPr/>
        </p:nvSpPr>
        <p:spPr>
          <a:xfrm>
            <a:off x="9963032" y="4704382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5F695A3-2C4D-431D-9645-A8A35633CB41}"/>
              </a:ext>
            </a:extLst>
          </p:cNvPr>
          <p:cNvSpPr/>
          <p:nvPr/>
        </p:nvSpPr>
        <p:spPr>
          <a:xfrm>
            <a:off x="8583566" y="5650803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50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0447E5C-C1D2-4D55-8BE0-14E274CBFCFE}"/>
              </a:ext>
            </a:extLst>
          </p:cNvPr>
          <p:cNvSpPr/>
          <p:nvPr/>
        </p:nvSpPr>
        <p:spPr>
          <a:xfrm>
            <a:off x="9963032" y="5650803"/>
            <a:ext cx="979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1500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0960E2-9AF3-49F4-8C04-4D51709625AC}"/>
              </a:ext>
            </a:extLst>
          </p:cNvPr>
          <p:cNvSpPr txBox="1"/>
          <p:nvPr/>
        </p:nvSpPr>
        <p:spPr>
          <a:xfrm>
            <a:off x="329246" y="6406776"/>
            <a:ext cx="760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*Приложение 4 к Методическим рекомендациям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578F7-83A3-4DDA-8239-9CDB4F55D1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25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0C986AD-8ADA-C643-86D1-CD111D4A02E8}"/>
              </a:ext>
            </a:extLst>
          </p:cNvPr>
          <p:cNvSpPr/>
          <p:nvPr/>
        </p:nvSpPr>
        <p:spPr>
          <a:xfrm>
            <a:off x="552116" y="5229795"/>
            <a:ext cx="4615106" cy="142182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1800"/>
              </a:spcBef>
              <a:buClr>
                <a:srgbClr val="64BDE1"/>
              </a:buClr>
            </a:pP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Проведение обучения работников педагогических технопарков «</a:t>
            </a:r>
            <a:r>
              <a:rPr lang="ru-RU" sz="1400" b="1" kern="0" dirty="0" err="1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 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по работе с оборудованием и средствами обучения и воспитания (</a:t>
            </a: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 том числе по ДПП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580AF0-F14D-074A-8263-FA7102E5CCB9}"/>
              </a:ext>
            </a:extLst>
          </p:cNvPr>
          <p:cNvSpPr/>
          <p:nvPr/>
        </p:nvSpPr>
        <p:spPr>
          <a:xfrm>
            <a:off x="5940453" y="2374661"/>
            <a:ext cx="4731479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1800"/>
              </a:spcBef>
              <a:buClr>
                <a:srgbClr val="64BDE1"/>
              </a:buClr>
            </a:pP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Разработка и распространение учебно-методических материалов, пособий и рекомендаций 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для профессорско-преподавательского состава педагогических вузов.</a:t>
            </a:r>
          </a:p>
          <a:p>
            <a:pPr algn="just">
              <a:spcBef>
                <a:spcPts val="1800"/>
              </a:spcBef>
              <a:buClr>
                <a:srgbClr val="64BDE1"/>
              </a:buClr>
            </a:pP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Раздел на сайте Федерального оператора: 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https://apkpro.ru/natsproektobrazovanie/bankdokumentov</a:t>
            </a:r>
            <a:endParaRPr lang="ru-RU" sz="1400" kern="0" dirty="0">
              <a:solidFill>
                <a:schemeClr val="tx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D2522E-B4D0-4447-B73E-1483A00C140F}"/>
              </a:ext>
            </a:extLst>
          </p:cNvPr>
          <p:cNvSpPr/>
          <p:nvPr/>
        </p:nvSpPr>
        <p:spPr>
          <a:xfrm>
            <a:off x="552115" y="2361604"/>
            <a:ext cx="4491833" cy="103074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1800"/>
              </a:spcBef>
              <a:buClr>
                <a:srgbClr val="64BDE1"/>
              </a:buClr>
            </a:pP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Консультативное сопровождение сотрудников педагогических вузов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по созданию и функционированию педагогических технопарков «</a:t>
            </a:r>
            <a:r>
              <a:rPr lang="ru-RU" sz="1400" kern="0" dirty="0" err="1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».</a:t>
            </a:r>
          </a:p>
          <a:p>
            <a:pPr algn="just">
              <a:spcBef>
                <a:spcPts val="1800"/>
              </a:spcBef>
              <a:buClr>
                <a:srgbClr val="64BDE1"/>
              </a:buClr>
            </a:pP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Консультационная линия: 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+7 (800) 200-91-85</a:t>
            </a:r>
            <a:b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Электронная почта: 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npo@apkpro.ru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Рабочий чат 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 мессенджере </a:t>
            </a:r>
            <a:r>
              <a:rPr lang="en-US" sz="1400" kern="0" dirty="0" err="1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Whatsapp</a:t>
            </a:r>
            <a:endParaRPr lang="ru-RU" sz="1400" kern="0" dirty="0">
              <a:solidFill>
                <a:schemeClr val="tx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2B0CAF-88E1-DB48-8798-1AEE241B4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940454" y="4315395"/>
            <a:ext cx="914400" cy="914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7F4E4A-1EDD-3C49-B969-323AE222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5940454" y="1460261"/>
            <a:ext cx="914400" cy="914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CDB299-42C6-AD46-BA9A-E05440C54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02668" y="1548309"/>
            <a:ext cx="813295" cy="813295"/>
          </a:xfrm>
          <a:prstGeom prst="rect">
            <a:avLst/>
          </a:prstGeom>
        </p:spPr>
      </p:pic>
      <p:pic>
        <p:nvPicPr>
          <p:cNvPr id="18" name="Рисунок 17" descr="Школьный класс со сплошной заливкой">
            <a:extLst>
              <a:ext uri="{FF2B5EF4-FFF2-40B4-BE49-F238E27FC236}">
                <a16:creationId xmlns:a16="http://schemas.microsoft.com/office/drawing/2014/main" id="{FD30D07E-4E8C-AA47-81A7-89DA5CA720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2116" y="4315395"/>
            <a:ext cx="914400" cy="914400"/>
          </a:xfrm>
          <a:prstGeom prst="rect">
            <a:avLst/>
          </a:prstGeom>
        </p:spPr>
      </p:pic>
      <p:sp>
        <p:nvSpPr>
          <p:cNvPr id="16" name="Заголовок 5">
            <a:extLst>
              <a:ext uri="{FF2B5EF4-FFF2-40B4-BE49-F238E27FC236}">
                <a16:creationId xmlns:a16="http://schemas.microsoft.com/office/drawing/2014/main" id="{78F9F8C1-1D78-44BE-AB31-861EEADAA773}"/>
              </a:ext>
            </a:extLst>
          </p:cNvPr>
          <p:cNvSpPr txBox="1">
            <a:spLocks/>
          </p:cNvSpPr>
          <p:nvPr/>
        </p:nvSpPr>
        <p:spPr>
          <a:xfrm>
            <a:off x="543025" y="341384"/>
            <a:ext cx="10012535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Поддержка мероприятий Федеральным оператором</a:t>
            </a:r>
            <a:endParaRPr lang="ru-RU" sz="3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843D34-6A3C-4FC0-8A4F-2D5243769939}"/>
              </a:ext>
            </a:extLst>
          </p:cNvPr>
          <p:cNvSpPr/>
          <p:nvPr/>
        </p:nvSpPr>
        <p:spPr>
          <a:xfrm>
            <a:off x="5940453" y="5229795"/>
            <a:ext cx="4660687" cy="142182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1800"/>
              </a:spcBef>
              <a:buClr>
                <a:srgbClr val="64BDE1"/>
              </a:buClr>
            </a:pP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Проведение мониторинга создания 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педагогических технопарков «</a:t>
            </a:r>
            <a:r>
              <a:rPr lang="ru-RU" sz="1400" kern="0" dirty="0" err="1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Кванториум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», в том числе в части закупок оборудования и приведения площадок в соответствие требованиям, </a:t>
            </a:r>
            <a:r>
              <a:rPr lang="ru-RU" sz="1400" b="1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обеспечение информационного сопровождения мероприятий</a:t>
            </a:r>
            <a:r>
              <a:rPr lang="ru-RU" sz="1400" kern="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A1BAC5-8489-4DA1-86ED-B1177151CBB7}"/>
              </a:ext>
            </a:extLst>
          </p:cNvPr>
          <p:cNvSpPr txBox="1"/>
          <p:nvPr/>
        </p:nvSpPr>
        <p:spPr>
          <a:xfrm>
            <a:off x="329246" y="6406776"/>
            <a:ext cx="760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*Раздел 5 Методических рекомендаций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1233CC-E479-485A-AF59-F773248F665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65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4117750" y="1999467"/>
            <a:ext cx="6200222" cy="2430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b="1" dirty="0">
                <a:latin typeface="Arial" panose="020B0604020202020204" pitchFamily="34" charset="0"/>
              </a:rPr>
              <a:t>Утверждены локальные нормативные акты педагогического вуза: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latin typeface="Arial" panose="020B0604020202020204" pitchFamily="34" charset="0"/>
              </a:rPr>
              <a:t>1) об утверждении положений о создании и функционировании Педагогического </a:t>
            </a:r>
            <a:r>
              <a:rPr lang="ru-RU" sz="1800" dirty="0" err="1">
                <a:latin typeface="Arial" panose="020B0604020202020204" pitchFamily="34" charset="0"/>
              </a:rPr>
              <a:t>Кванториума</a:t>
            </a:r>
            <a:r>
              <a:rPr lang="ru-RU" sz="1800" dirty="0">
                <a:latin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AutoNum type="arabicParenR" startAt="2"/>
            </a:pPr>
            <a:r>
              <a:rPr lang="ru-RU" sz="1800" dirty="0">
                <a:latin typeface="Arial" panose="020B0604020202020204" pitchFamily="34" charset="0"/>
              </a:rPr>
              <a:t>о назначении ответственного лица, осуществляющего функции координации и сопровождения мероприятий по созданию Педагогического </a:t>
            </a:r>
            <a:r>
              <a:rPr lang="ru-RU" sz="1800" dirty="0" err="1">
                <a:latin typeface="Arial" panose="020B0604020202020204" pitchFamily="34" charset="0"/>
              </a:rPr>
              <a:t>Кванториума</a:t>
            </a:r>
            <a:r>
              <a:rPr lang="ru-RU" sz="1800" dirty="0">
                <a:latin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1800" dirty="0">
              <a:latin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b="1" dirty="0">
                <a:latin typeface="Arial" panose="020B0604020202020204" pitchFamily="34" charset="0"/>
              </a:rPr>
              <a:t>Сформирован и согласован инфраструктурный лист для оснащения Педагогического </a:t>
            </a:r>
            <a:r>
              <a:rPr lang="ru-RU" sz="1800" b="1" dirty="0" err="1">
                <a:latin typeface="Arial" panose="020B0604020202020204" pitchFamily="34" charset="0"/>
              </a:rPr>
              <a:t>Кванториума</a:t>
            </a:r>
            <a:endParaRPr lang="ru-RU" sz="1800" b="1" dirty="0">
              <a:latin typeface="Arial" panose="020B0604020202020204" pitchFamily="34" charset="0"/>
            </a:endParaRP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407340" y="304158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Ближайшие контрольные точки</a:t>
            </a:r>
            <a:endParaRPr lang="ru-RU" sz="3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D64529F-3550-48DF-B03E-D496E695BD91}"/>
              </a:ext>
            </a:extLst>
          </p:cNvPr>
          <p:cNvSpPr/>
          <p:nvPr/>
        </p:nvSpPr>
        <p:spPr>
          <a:xfrm>
            <a:off x="262644" y="2923138"/>
            <a:ext cx="3965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30 июля 2021 года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F1BED76-0CFB-4849-8ECA-391DA5BB4AB3}"/>
              </a:ext>
            </a:extLst>
          </p:cNvPr>
          <p:cNvSpPr/>
          <p:nvPr/>
        </p:nvSpPr>
        <p:spPr>
          <a:xfrm>
            <a:off x="262644" y="4821744"/>
            <a:ext cx="3965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30 июля 2021 года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671D50-492D-4750-BF32-957295DC0073}"/>
              </a:ext>
            </a:extLst>
          </p:cNvPr>
          <p:cNvSpPr txBox="1"/>
          <p:nvPr/>
        </p:nvSpPr>
        <p:spPr>
          <a:xfrm>
            <a:off x="1162174" y="6161932"/>
            <a:ext cx="8536366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Объявление закупок товаров, работ, услуг для создания Педагогического </a:t>
            </a:r>
            <a:r>
              <a:rPr lang="ru-RU" sz="105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Кванториума</a:t>
            </a:r>
            <a:endParaRPr lang="ru-RU" sz="105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ru-RU" sz="10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проекта зонирования Педагогического </a:t>
            </a:r>
            <a:r>
              <a:rPr lang="ru-RU" sz="105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Кванториума</a:t>
            </a:r>
            <a:r>
              <a:rPr lang="ru-RU" sz="105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организация ремонтны</a:t>
            </a:r>
            <a:r>
              <a:rPr lang="ru-RU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 работ</a:t>
            </a:r>
            <a:endParaRPr lang="ru-RU" sz="105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DA5D7EF8-9570-463E-87F6-DC8D3AF73E28}"/>
              </a:ext>
            </a:extLst>
          </p:cNvPr>
          <p:cNvSpPr/>
          <p:nvPr/>
        </p:nvSpPr>
        <p:spPr>
          <a:xfrm>
            <a:off x="4766679" y="5527693"/>
            <a:ext cx="1232965" cy="3782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D7127E1-3EC4-4C97-93AE-45B98AAF9B86}"/>
              </a:ext>
            </a:extLst>
          </p:cNvPr>
          <p:cNvSpPr/>
          <p:nvPr/>
        </p:nvSpPr>
        <p:spPr>
          <a:xfrm>
            <a:off x="3400484" y="5921130"/>
            <a:ext cx="39653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</a:rPr>
              <a:t>август 2021 года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6FA2C-C823-4F9A-9216-FA865165F0A8}"/>
              </a:ext>
            </a:extLst>
          </p:cNvPr>
          <p:cNvSpPr/>
          <p:nvPr/>
        </p:nvSpPr>
        <p:spPr>
          <a:xfrm>
            <a:off x="648927" y="1131740"/>
            <a:ext cx="94684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</a:rPr>
              <a:t>Электронная почта для документов п исполнению дорожных карт: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pedkvant@apkpro.ru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B10B4E-6A53-43B0-9B74-D33B3FFF1FB7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87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48CA22-1F63-49F5-8F93-C6E0C56C38F1}"/>
              </a:ext>
            </a:extLst>
          </p:cNvPr>
          <p:cNvSpPr/>
          <p:nvPr/>
        </p:nvSpPr>
        <p:spPr>
          <a:xfrm>
            <a:off x="659981" y="2155699"/>
            <a:ext cx="7622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83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 формировании и согласовании инфраструктурных листов в целях оснащения педагогических технопарков «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 оборудованием, средствами обучения и воспитания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E95F0-39FD-4F3D-BAD2-04152D277B48}"/>
              </a:ext>
            </a:extLst>
          </p:cNvPr>
          <p:cNvSpPr/>
          <p:nvPr/>
        </p:nvSpPr>
        <p:spPr>
          <a:xfrm>
            <a:off x="3091263" y="4751103"/>
            <a:ext cx="7821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Блохин Дмитрий Владимирович,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заместитель директора центра информационно-аналитического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 проектного сопровождения нацпроектов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ФГАОУ ДПО «Академия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33BBC-B85B-41D1-B4CA-8D4F7FB85DB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48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Порядок оснащения</a:t>
            </a:r>
            <a:endParaRPr lang="ru-RU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74108-3BEC-4EFA-AAE2-3AA3F621B059}"/>
              </a:ext>
            </a:extLst>
          </p:cNvPr>
          <p:cNvSpPr txBox="1"/>
          <p:nvPr/>
        </p:nvSpPr>
        <p:spPr>
          <a:xfrm>
            <a:off x="1125897" y="1580966"/>
            <a:ext cx="50904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инфраструктурного листа.</a:t>
            </a:r>
          </a:p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Консультации с Федеральным оператором.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93C40F-15FD-41F3-942D-D4249D2A9D3D}"/>
              </a:ext>
            </a:extLst>
          </p:cNvPr>
          <p:cNvSpPr txBox="1"/>
          <p:nvPr/>
        </p:nvSpPr>
        <p:spPr>
          <a:xfrm>
            <a:off x="1125897" y="3177296"/>
            <a:ext cx="4950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Согласование инфраструктурного листа с Федеральным оператором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407CA7-9B1E-44BD-9709-BA26C10ECB7D}"/>
              </a:ext>
            </a:extLst>
          </p:cNvPr>
          <p:cNvSpPr txBox="1"/>
          <p:nvPr/>
        </p:nvSpPr>
        <p:spPr>
          <a:xfrm>
            <a:off x="1191962" y="4644910"/>
            <a:ext cx="50904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закупок.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Консультации с Федеральным оператором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42215-9DFE-40A1-8A1E-B4A08CC1F4D8}"/>
              </a:ext>
            </a:extLst>
          </p:cNvPr>
          <p:cNvSpPr txBox="1"/>
          <p:nvPr/>
        </p:nvSpPr>
        <p:spPr>
          <a:xfrm>
            <a:off x="6452504" y="1634556"/>
            <a:ext cx="1954260" cy="88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5" b="1" kern="0" dirty="0">
                <a:latin typeface="Arial" panose="020B0604020202020204" pitchFamily="34" charset="0"/>
                <a:cs typeface="Arial" panose="020B0604020202020204" pitchFamily="34" charset="0"/>
              </a:rPr>
              <a:t>Иванов Алексей Александрович</a:t>
            </a:r>
          </a:p>
          <a:p>
            <a:r>
              <a:rPr lang="ru-RU" sz="1295" kern="0" dirty="0">
                <a:latin typeface="Arial" panose="020B0604020202020204" pitchFamily="34" charset="0"/>
                <a:cs typeface="Arial" panose="020B0604020202020204" pitchFamily="34" charset="0"/>
              </a:rPr>
              <a:t>+7 (916) 143</a:t>
            </a:r>
            <a:r>
              <a:rPr lang="en-US" sz="1295" kern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95" kern="0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en-US" sz="1295" kern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95" kern="0" dirty="0">
                <a:latin typeface="Arial" panose="020B0604020202020204" pitchFamily="34" charset="0"/>
                <a:cs typeface="Arial" panose="020B0604020202020204" pitchFamily="34" charset="0"/>
              </a:rPr>
              <a:t>41, </a:t>
            </a:r>
            <a:r>
              <a:rPr lang="en-US" sz="1295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ivanovaa@apkpro.ru</a:t>
            </a:r>
            <a:endParaRPr lang="ru-RU" sz="1295" kern="0" dirty="0">
              <a:solidFill>
                <a:srgbClr val="00206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96EB1-D13A-41D9-B061-DDAA33A9C70D}"/>
              </a:ext>
            </a:extLst>
          </p:cNvPr>
          <p:cNvSpPr txBox="1"/>
          <p:nvPr/>
        </p:nvSpPr>
        <p:spPr>
          <a:xfrm>
            <a:off x="8711949" y="3177129"/>
            <a:ext cx="2512030" cy="10887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u="sng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1295" kern="0" dirty="0">
                <a:sym typeface="Calibri"/>
                <a:hlinkClick r:id="rId3"/>
              </a:rPr>
              <a:t>npo@apkpro.ru</a:t>
            </a:r>
            <a:endParaRPr lang="ru-RU" sz="1295" kern="0" dirty="0">
              <a:sym typeface="Calibri"/>
            </a:endParaRPr>
          </a:p>
          <a:p>
            <a:pPr>
              <a:defRPr/>
            </a:pPr>
            <a:r>
              <a:rPr lang="ru-RU" sz="1295" u="none" kern="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Calibri"/>
              </a:rPr>
              <a:t>Письмо о согласовании.</a:t>
            </a:r>
          </a:p>
          <a:p>
            <a:pPr>
              <a:defRPr/>
            </a:pPr>
            <a:r>
              <a:rPr lang="ru-RU" sz="1295" u="none" kern="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Calibri"/>
              </a:rPr>
              <a:t>Шаблон письма в приложении к регламенту Федерального оператора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D34F5-B2FE-433B-A650-02D7C931F7C1}"/>
              </a:ext>
            </a:extLst>
          </p:cNvPr>
          <p:cNvSpPr txBox="1"/>
          <p:nvPr/>
        </p:nvSpPr>
        <p:spPr>
          <a:xfrm>
            <a:off x="6452504" y="3177129"/>
            <a:ext cx="2259445" cy="88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5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Мурзаева</a:t>
            </a:r>
            <a:r>
              <a:rPr lang="ru-RU" sz="1295" b="1" kern="0" dirty="0">
                <a:latin typeface="Arial" panose="020B0604020202020204" pitchFamily="34" charset="0"/>
                <a:cs typeface="Arial" panose="020B0604020202020204" pitchFamily="34" charset="0"/>
              </a:rPr>
              <a:t> Оксана Владимировна,</a:t>
            </a:r>
          </a:p>
          <a:p>
            <a:r>
              <a:rPr lang="ru-RU" sz="1295" kern="0" dirty="0">
                <a:latin typeface="Arial" panose="020B0604020202020204" pitchFamily="34" charset="0"/>
                <a:cs typeface="Arial" panose="020B0604020202020204" pitchFamily="34" charset="0"/>
              </a:rPr>
              <a:t>+7 (915) 007-11-34,</a:t>
            </a:r>
            <a:r>
              <a:rPr lang="en-US" sz="1295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95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95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murzaevaov@apkpro.ru</a:t>
            </a:r>
            <a:endParaRPr lang="ru-RU" sz="1295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C9FE1A0-E52A-4B33-A988-A75A9ABC2BC4}"/>
              </a:ext>
            </a:extLst>
          </p:cNvPr>
          <p:cNvSpPr/>
          <p:nvPr/>
        </p:nvSpPr>
        <p:spPr>
          <a:xfrm>
            <a:off x="406478" y="1366817"/>
            <a:ext cx="719419" cy="13418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spcCol="360000" rtlCol="0" anchor="t" anchorCtr="0"/>
          <a:lstStyle/>
          <a:p>
            <a:r>
              <a:rPr lang="ru-RU" sz="80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</a:t>
            </a:r>
            <a:endParaRPr lang="ru-RU" sz="8000" kern="0" dirty="0">
              <a:solidFill>
                <a:srgbClr val="0072BC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418615-C775-436E-B07C-44321FB82BDD}"/>
              </a:ext>
            </a:extLst>
          </p:cNvPr>
          <p:cNvSpPr/>
          <p:nvPr/>
        </p:nvSpPr>
        <p:spPr>
          <a:xfrm>
            <a:off x="472543" y="2913002"/>
            <a:ext cx="719419" cy="13418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spcCol="360000" rtlCol="0" anchor="t" anchorCtr="0"/>
          <a:lstStyle/>
          <a:p>
            <a:r>
              <a:rPr lang="ru-RU" sz="80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</a:t>
            </a:r>
            <a:endParaRPr lang="ru-RU" sz="8000" kern="0" dirty="0">
              <a:solidFill>
                <a:srgbClr val="0072BC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39B8AB-1AC9-4257-93AB-28A3AF4390B1}"/>
              </a:ext>
            </a:extLst>
          </p:cNvPr>
          <p:cNvSpPr txBox="1"/>
          <p:nvPr/>
        </p:nvSpPr>
        <p:spPr>
          <a:xfrm>
            <a:off x="8711949" y="1634556"/>
            <a:ext cx="2512030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u="sng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295" u="none" kern="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Calibri"/>
              </a:rPr>
              <a:t>Любой канал связи.</a:t>
            </a:r>
          </a:p>
          <a:p>
            <a:pPr>
              <a:defRPr/>
            </a:pPr>
            <a:r>
              <a:rPr lang="ru-RU" sz="1295" u="none" kern="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Calibri"/>
              </a:rPr>
              <a:t>Формат </a:t>
            </a:r>
            <a:r>
              <a:rPr lang="en-US" sz="1295" u="none" kern="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Calibri"/>
              </a:rPr>
              <a:t>XLS</a:t>
            </a:r>
            <a:endParaRPr lang="ru-RU" sz="1295" u="none" kern="0" dirty="0">
              <a:solidFill>
                <a:schemeClr val="tx1"/>
              </a:solidFill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3158EEB-FC51-48E4-A25B-48ACB57CF29E}"/>
              </a:ext>
            </a:extLst>
          </p:cNvPr>
          <p:cNvSpPr/>
          <p:nvPr/>
        </p:nvSpPr>
        <p:spPr>
          <a:xfrm>
            <a:off x="472543" y="4418731"/>
            <a:ext cx="719419" cy="13418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spcCol="360000" rtlCol="0" anchor="t" anchorCtr="0"/>
          <a:lstStyle/>
          <a:p>
            <a:r>
              <a:rPr lang="en-US" sz="80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</a:t>
            </a:r>
            <a:endParaRPr lang="ru-RU" sz="8000" kern="0" dirty="0">
              <a:solidFill>
                <a:srgbClr val="0072BC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265B9A-3E0E-4789-8E5B-1F7CB0355F47}"/>
              </a:ext>
            </a:extLst>
          </p:cNvPr>
          <p:cNvSpPr txBox="1"/>
          <p:nvPr/>
        </p:nvSpPr>
        <p:spPr>
          <a:xfrm>
            <a:off x="6452504" y="4644910"/>
            <a:ext cx="2259445" cy="88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5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Мурзаева</a:t>
            </a:r>
            <a:r>
              <a:rPr lang="ru-RU" sz="1295" b="1" kern="0" dirty="0">
                <a:latin typeface="Arial" panose="020B0604020202020204" pitchFamily="34" charset="0"/>
                <a:cs typeface="Arial" panose="020B0604020202020204" pitchFamily="34" charset="0"/>
              </a:rPr>
              <a:t> Оксана Владимировна,</a:t>
            </a:r>
          </a:p>
          <a:p>
            <a:r>
              <a:rPr lang="ru-RU" sz="1295" kern="0" dirty="0">
                <a:latin typeface="Arial" panose="020B0604020202020204" pitchFamily="34" charset="0"/>
                <a:cs typeface="Arial" panose="020B0604020202020204" pitchFamily="34" charset="0"/>
              </a:rPr>
              <a:t>+7 (915) 007-11-34,</a:t>
            </a:r>
            <a:r>
              <a:rPr lang="en-US" sz="1295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95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95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murzaevaov@apkpro.ru</a:t>
            </a:r>
            <a:endParaRPr lang="ru-RU" sz="1295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E3F4DF-83F4-409F-90F8-1A85060C2890}"/>
              </a:ext>
            </a:extLst>
          </p:cNvPr>
          <p:cNvSpPr txBox="1"/>
          <p:nvPr/>
        </p:nvSpPr>
        <p:spPr>
          <a:xfrm>
            <a:off x="8711949" y="4665248"/>
            <a:ext cx="2512030" cy="2916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u="sng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295" u="none" kern="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Calibri"/>
              </a:rPr>
              <a:t>Любой канал связи.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00F6F4-C5FA-4512-BF9D-DA91ACA4FD42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99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B1252B8-3212-404A-8F3F-27D6121DB146}"/>
              </a:ext>
            </a:extLst>
          </p:cNvPr>
          <p:cNvCxnSpPr>
            <a:cxnSpLocks/>
          </p:cNvCxnSpPr>
          <p:nvPr/>
        </p:nvCxnSpPr>
        <p:spPr>
          <a:xfrm>
            <a:off x="8139372" y="1339266"/>
            <a:ext cx="0" cy="4960620"/>
          </a:xfrm>
          <a:prstGeom prst="line">
            <a:avLst/>
          </a:prstGeom>
          <a:ln w="57150">
            <a:solidFill>
              <a:srgbClr val="64BD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Схема 29">
            <a:extLst>
              <a:ext uri="{FF2B5EF4-FFF2-40B4-BE49-F238E27FC236}">
                <a16:creationId xmlns:a16="http://schemas.microsoft.com/office/drawing/2014/main" id="{4F81DFE6-E4C4-46E8-AB00-7CE5A6B14149}"/>
              </a:ext>
            </a:extLst>
          </p:cNvPr>
          <p:cNvGraphicFramePr/>
          <p:nvPr/>
        </p:nvGraphicFramePr>
        <p:xfrm>
          <a:off x="720081" y="1243998"/>
          <a:ext cx="7162792" cy="5131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C9F18B4-437B-4494-A090-6C1DD21A96B9}"/>
              </a:ext>
            </a:extLst>
          </p:cNvPr>
          <p:cNvSpPr txBox="1"/>
          <p:nvPr/>
        </p:nvSpPr>
        <p:spPr>
          <a:xfrm>
            <a:off x="8268472" y="1714590"/>
            <a:ext cx="27026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проведения занятий по программам естественно-научной направленности (физика, химия, биология)</a:t>
            </a:r>
          </a:p>
          <a:p>
            <a:pPr algn="just"/>
            <a:r>
              <a:rPr lang="ru-RU" sz="14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A8359D-37BE-432F-BAB2-B1B42233FCA0}"/>
              </a:ext>
            </a:extLst>
          </p:cNvPr>
          <p:cNvSpPr txBox="1"/>
          <p:nvPr/>
        </p:nvSpPr>
        <p:spPr>
          <a:xfrm>
            <a:off x="8268472" y="3342430"/>
            <a:ext cx="27026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проведения занятий по технологической направленности</a:t>
            </a:r>
          </a:p>
          <a:p>
            <a:pPr algn="just"/>
            <a:r>
              <a:rPr lang="ru-RU" sz="14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166890-6264-4BA5-A019-74CA727460EB}"/>
              </a:ext>
            </a:extLst>
          </p:cNvPr>
          <p:cNvSpPr txBox="1"/>
          <p:nvPr/>
        </p:nvSpPr>
        <p:spPr>
          <a:xfrm>
            <a:off x="8268472" y="4856999"/>
            <a:ext cx="27026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создания цифрового образовательного контента, интерактивных вебинаров и демонстрации опытов</a:t>
            </a:r>
          </a:p>
        </p:txBody>
      </p:sp>
      <p:sp>
        <p:nvSpPr>
          <p:cNvPr id="34" name="Заголовок 5">
            <a:extLst>
              <a:ext uri="{FF2B5EF4-FFF2-40B4-BE49-F238E27FC236}">
                <a16:creationId xmlns:a16="http://schemas.microsoft.com/office/drawing/2014/main" id="{28473B93-6EC0-4E3D-B7E2-3344766CAF4C}"/>
              </a:ext>
            </a:extLst>
          </p:cNvPr>
          <p:cNvSpPr txBox="1">
            <a:spLocks/>
          </p:cNvSpPr>
          <p:nvPr/>
        </p:nvSpPr>
        <p:spPr>
          <a:xfrm>
            <a:off x="206617" y="356999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Средства обучения и оборудование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17BC6-8A0C-4F6B-AD3E-29E1BE55322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98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5">
            <a:extLst>
              <a:ext uri="{FF2B5EF4-FFF2-40B4-BE49-F238E27FC236}">
                <a16:creationId xmlns:a16="http://schemas.microsoft.com/office/drawing/2014/main" id="{28473B93-6EC0-4E3D-B7E2-3344766CAF4C}"/>
              </a:ext>
            </a:extLst>
          </p:cNvPr>
          <p:cNvSpPr txBox="1">
            <a:spLocks/>
          </p:cNvSpPr>
          <p:nvPr/>
        </p:nvSpPr>
        <p:spPr>
          <a:xfrm>
            <a:off x="206617" y="356999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Состав направлений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3B39015-7FA8-407F-AB0B-0A2C2064EEE4}"/>
              </a:ext>
            </a:extLst>
          </p:cNvPr>
          <p:cNvGraphicFramePr>
            <a:graphicFrameLocks noGrp="1"/>
          </p:cNvGraphicFramePr>
          <p:nvPr/>
        </p:nvGraphicFramePr>
        <p:xfrm>
          <a:off x="187637" y="1827918"/>
          <a:ext cx="2387272" cy="22420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0703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480238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0474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40474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2075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2384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Микроскоп цифровой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022621631"/>
                  </a:ext>
                </a:extLst>
              </a:tr>
              <a:tr h="2384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Учебно-исследовательская лаборатория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биосигналов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67294278"/>
                  </a:ext>
                </a:extLst>
              </a:tr>
              <a:tr h="2384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Лабораторное оборудование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к-т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201895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3CC661D-7F22-4D79-B004-BFF752498B01}"/>
              </a:ext>
            </a:extLst>
          </p:cNvPr>
          <p:cNvSpPr txBox="1"/>
          <p:nvPr/>
        </p:nvSpPr>
        <p:spPr>
          <a:xfrm>
            <a:off x="5508154" y="1322472"/>
            <a:ext cx="424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направленность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F5FAA02-976E-4C25-B4FD-5270FDB73FA4}"/>
              </a:ext>
            </a:extLst>
          </p:cNvPr>
          <p:cNvGraphicFramePr>
            <a:graphicFrameLocks noGrp="1"/>
          </p:cNvGraphicFramePr>
          <p:nvPr/>
        </p:nvGraphicFramePr>
        <p:xfrm>
          <a:off x="4559035" y="1827918"/>
          <a:ext cx="3197544" cy="4480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40232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457312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15319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с комплектом датчиков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139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00662938"/>
                  </a:ext>
                </a:extLst>
              </a:tr>
              <a:tr h="2139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по электронике, электромеханике и микропроцессорной технике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849075133"/>
                  </a:ext>
                </a:extLst>
              </a:tr>
              <a:tr h="4236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4236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Комплект для изучения операционных систем реального времени и систем управления автономных мобильных роботов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30783750"/>
                  </a:ext>
                </a:extLst>
              </a:tr>
              <a:tr h="20867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42345797"/>
                  </a:ext>
                </a:extLst>
              </a:tr>
              <a:tr h="147209">
                <a:tc>
                  <a:txBody>
                    <a:bodyPr/>
                    <a:lstStyle/>
                    <a:p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Комплект полей и соревновательных элементов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модуль для углубленного изучения механики, </a:t>
                      </a:r>
                      <a:r>
                        <a:rPr lang="ru-RU" sz="1000" b="0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мехатроники</a:t>
                      </a: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САУ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106318769"/>
                  </a:ext>
                </a:extLst>
              </a:tr>
              <a:tr h="2207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исследования окружающей среды, альтернативных источников энергии, материалов и инженерных конструкций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65863511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2E69CB-8A01-4C42-AA06-0A13D177A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115" y="5288530"/>
            <a:ext cx="1107900" cy="118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F1C5C-0507-4C97-9595-CCADC10E2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09" y="1764443"/>
            <a:ext cx="1528021" cy="135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ABB7CBDA-5C8D-4457-828C-DE5D0CEEC5A2}"/>
              </a:ext>
            </a:extLst>
          </p:cNvPr>
          <p:cNvGraphicFramePr>
            <a:graphicFrameLocks noGrp="1"/>
          </p:cNvGraphicFramePr>
          <p:nvPr/>
        </p:nvGraphicFramePr>
        <p:xfrm>
          <a:off x="206617" y="4607461"/>
          <a:ext cx="2368292" cy="15190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91872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476420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7866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Студия для создания цифрового образовательного контента, интерактивных вебинаров и демонстрации опытов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367294278"/>
                  </a:ext>
                </a:extLst>
              </a:tr>
              <a:tr h="35066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УКФ-проектор, крепление, ноутбук и магнитно-маркерное покрытие (комплект)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890954997"/>
                  </a:ext>
                </a:extLst>
              </a:tr>
              <a:tr h="26806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Флипчарт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шт.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2847319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AF0B7F1-A8C1-4FE5-B7C0-7B1A88D6B9BC}"/>
              </a:ext>
            </a:extLst>
          </p:cNvPr>
          <p:cNvSpPr txBox="1"/>
          <p:nvPr/>
        </p:nvSpPr>
        <p:spPr>
          <a:xfrm>
            <a:off x="89533" y="1337861"/>
            <a:ext cx="44695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700" u="sng" dirty="0"/>
              <a:t>Естественно-научная направленность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1B3CB-D68D-4ED0-96B0-47E8B37749D3}"/>
              </a:ext>
            </a:extLst>
          </p:cNvPr>
          <p:cNvSpPr txBox="1"/>
          <p:nvPr/>
        </p:nvSpPr>
        <p:spPr>
          <a:xfrm>
            <a:off x="116296" y="4190699"/>
            <a:ext cx="397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u="sng" dirty="0"/>
              <a:t>Презентационное оборудование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9B1B2A00-FDAF-4C89-9D9A-9B3CB015B46C}"/>
              </a:ext>
            </a:extLst>
          </p:cNvPr>
          <p:cNvGraphicFramePr>
            <a:graphicFrameLocks noGrp="1"/>
          </p:cNvGraphicFramePr>
          <p:nvPr/>
        </p:nvGraphicFramePr>
        <p:xfrm>
          <a:off x="7930933" y="1803399"/>
          <a:ext cx="3058264" cy="3413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25645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432619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2207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Автономный робот манипулятор с колесами всенаправленного движения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58836414"/>
                  </a:ext>
                </a:extLst>
              </a:tr>
              <a:tr h="2207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Базовый робототехнический набор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42126595"/>
                  </a:ext>
                </a:extLst>
              </a:tr>
              <a:tr h="2207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Ресурсный робототехнический набор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01644505"/>
                  </a:ext>
                </a:extLst>
              </a:tr>
              <a:tr h="25812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Датчик цвета базового робототехнического набора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57135546"/>
                  </a:ext>
                </a:extLst>
              </a:tr>
              <a:tr h="2207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Ультразвуковой датчик базового робототехнического набора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09561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Зарядное устройство 	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26163048"/>
                  </a:ext>
                </a:extLst>
              </a:tr>
              <a:tr h="2207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Станок лазерной резки с числовым программным управлением и системой фильтрации воздуха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65288775"/>
                  </a:ext>
                </a:extLst>
              </a:tr>
              <a:tr h="2207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изучению технологий реверсивного инжиниринга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90650695"/>
                  </a:ext>
                </a:extLst>
              </a:tr>
              <a:tr h="2207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изучению аддитивных технологий и быстрого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прототипирования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шт.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233255782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B8FA6C-A849-4CC3-AA73-BBBF0B091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151" y="4758499"/>
            <a:ext cx="1067446" cy="114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1D4CA8-CCE2-4F34-89FC-801F4E4DF004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7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48CA22-1F63-49F5-8F93-C6E0C56C38F1}"/>
              </a:ext>
            </a:extLst>
          </p:cNvPr>
          <p:cNvSpPr/>
          <p:nvPr/>
        </p:nvSpPr>
        <p:spPr>
          <a:xfrm>
            <a:off x="659981" y="2668943"/>
            <a:ext cx="7622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83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 национальном проекте «Образование» 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 ведомственном проектном офисе Министерства просвещения Российской Федерации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E95F0-39FD-4F3D-BAD2-04152D277B48}"/>
              </a:ext>
            </a:extLst>
          </p:cNvPr>
          <p:cNvSpPr/>
          <p:nvPr/>
        </p:nvSpPr>
        <p:spPr>
          <a:xfrm>
            <a:off x="2914281" y="4751103"/>
            <a:ext cx="7998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Медведев Валерий Юрьевич,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заместитель директора центра информационно-аналитического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 проектного сопровождения нацпроектов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ФГАОУ ДПО «Академия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E5C08-2F3C-4A43-9FF9-1D966DEE6A0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82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5">
            <a:extLst>
              <a:ext uri="{FF2B5EF4-FFF2-40B4-BE49-F238E27FC236}">
                <a16:creationId xmlns:a16="http://schemas.microsoft.com/office/drawing/2014/main" id="{28473B93-6EC0-4E3D-B7E2-3344766CAF4C}"/>
              </a:ext>
            </a:extLst>
          </p:cNvPr>
          <p:cNvSpPr txBox="1">
            <a:spLocks/>
          </p:cNvSpPr>
          <p:nvPr/>
        </p:nvSpPr>
        <p:spPr>
          <a:xfrm>
            <a:off x="206617" y="356999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Описание оборудования.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Естественно-научная направленность*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1D2425-9FAB-4855-AF88-DB4AC92D8A25}"/>
              </a:ext>
            </a:extLst>
          </p:cNvPr>
          <p:cNvSpPr txBox="1"/>
          <p:nvPr/>
        </p:nvSpPr>
        <p:spPr>
          <a:xfrm>
            <a:off x="184634" y="2565653"/>
            <a:ext cx="19184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Обеспечивает выполнение лабораторных работ на уроках по биологии в основной школе и проектно-исследовательской деятельности учащихся.</a:t>
            </a:r>
          </a:p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 комплекте: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Шесть датчиков: влажности, освещенности, рН, температуры, электропроводимости, температуры окружающей среды.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Цифровая видеокамера с металлическим штативом.</a:t>
            </a:r>
          </a:p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809179-BCA9-43FC-A886-4EA0FCB442F0}"/>
              </a:ext>
            </a:extLst>
          </p:cNvPr>
          <p:cNvSpPr txBox="1"/>
          <p:nvPr/>
        </p:nvSpPr>
        <p:spPr>
          <a:xfrm>
            <a:off x="2304875" y="2257877"/>
            <a:ext cx="1402046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ЦЛ по химии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8389A4D-C168-4B8C-B261-8FD171061D45}"/>
              </a:ext>
            </a:extLst>
          </p:cNvPr>
          <p:cNvCxnSpPr>
            <a:cxnSpLocks/>
          </p:cNvCxnSpPr>
          <p:nvPr/>
        </p:nvCxnSpPr>
        <p:spPr>
          <a:xfrm>
            <a:off x="2103096" y="1506421"/>
            <a:ext cx="0" cy="455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4917338-6E69-48FA-B5A6-F09F99FABBB1}"/>
              </a:ext>
            </a:extLst>
          </p:cNvPr>
          <p:cNvCxnSpPr>
            <a:cxnSpLocks/>
          </p:cNvCxnSpPr>
          <p:nvPr/>
        </p:nvCxnSpPr>
        <p:spPr>
          <a:xfrm>
            <a:off x="3971314" y="1506421"/>
            <a:ext cx="0" cy="4572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182EC54-909B-4388-8CD9-489C8110D18D}"/>
              </a:ext>
            </a:extLst>
          </p:cNvPr>
          <p:cNvSpPr txBox="1"/>
          <p:nvPr/>
        </p:nvSpPr>
        <p:spPr>
          <a:xfrm>
            <a:off x="272310" y="2257877"/>
            <a:ext cx="1701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ЦЛ по биологии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A2AF23D-1D61-443E-91C7-82B51FABF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25" y="1425990"/>
            <a:ext cx="1255222" cy="79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AF4B387-5CC5-4DB7-90D6-05FF97ECC2AE}"/>
              </a:ext>
            </a:extLst>
          </p:cNvPr>
          <p:cNvCxnSpPr>
            <a:cxnSpLocks/>
          </p:cNvCxnSpPr>
          <p:nvPr/>
        </p:nvCxnSpPr>
        <p:spPr>
          <a:xfrm flipH="1">
            <a:off x="5802634" y="1507530"/>
            <a:ext cx="22198" cy="4586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3911BFF-F179-4A1C-8885-3B061D7BAEDA}"/>
              </a:ext>
            </a:extLst>
          </p:cNvPr>
          <p:cNvSpPr txBox="1"/>
          <p:nvPr/>
        </p:nvSpPr>
        <p:spPr>
          <a:xfrm>
            <a:off x="2172197" y="2584826"/>
            <a:ext cx="1786447" cy="331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Обеспечивает выполнение лабораторных работ по химии на уроках в основной школе и проектно-исследовательской деятельности учащихся. </a:t>
            </a:r>
            <a:b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10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 комплекте: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Пять датчиков: рН, высокой температуры (</a:t>
            </a:r>
            <a:r>
              <a:rPr lang="ru-RU" sz="105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термопарный</a:t>
            </a: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электропроводимости, температуры платиновый, оптической плотности.</a:t>
            </a:r>
            <a:endParaRPr lang="ru-RU" sz="10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Набор лабораторной оснастки.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DE0F70-4C00-46D8-AD7D-C804F8DCD765}"/>
              </a:ext>
            </a:extLst>
          </p:cNvPr>
          <p:cNvSpPr txBox="1"/>
          <p:nvPr/>
        </p:nvSpPr>
        <p:spPr>
          <a:xfrm>
            <a:off x="4070874" y="2584826"/>
            <a:ext cx="1728516" cy="2941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Обеспечивает выполнение экспериментов по темам курса физики.</a:t>
            </a:r>
          </a:p>
          <a:p>
            <a:pPr>
              <a:lnSpc>
                <a:spcPct val="107000"/>
              </a:lnSpc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комплекте: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Шесть датчиков: температуры, абсолютного давления, магнитного поля, напряжения, тока, акселерометр.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USB осциллограф</a:t>
            </a:r>
            <a:b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Конструктор для проведения экспериментов.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99EB83-43A9-40E6-A42D-2196FF97C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191" y="1329609"/>
            <a:ext cx="1014766" cy="89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E8C2CF-59B1-467A-BB57-266B340ED519}"/>
              </a:ext>
            </a:extLst>
          </p:cNvPr>
          <p:cNvSpPr txBox="1"/>
          <p:nvPr/>
        </p:nvSpPr>
        <p:spPr>
          <a:xfrm>
            <a:off x="4072509" y="2257876"/>
            <a:ext cx="1750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ЦЛ по физике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38F5E57-8064-46C1-B0F5-6784D3904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34" y="1357228"/>
            <a:ext cx="927101" cy="83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4E44B42-48E3-4C1C-93B0-9EF8A7F25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595" y="1425771"/>
            <a:ext cx="686958" cy="84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6EF292-735B-414D-A9DD-2433B673EE3A}"/>
              </a:ext>
            </a:extLst>
          </p:cNvPr>
          <p:cNvSpPr txBox="1"/>
          <p:nvPr/>
        </p:nvSpPr>
        <p:spPr>
          <a:xfrm>
            <a:off x="5924290" y="2277049"/>
            <a:ext cx="175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Цифровой микроскоп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243982-BEE5-4F9D-A061-DDE6F12E28AF}"/>
              </a:ext>
            </a:extLst>
          </p:cNvPr>
          <p:cNvSpPr txBox="1"/>
          <p:nvPr/>
        </p:nvSpPr>
        <p:spPr>
          <a:xfrm>
            <a:off x="5884441" y="2800269"/>
            <a:ext cx="1728516" cy="1878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Тип: биологический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Увеличение, крат: не уже 40-1000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объективов: не менее 3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Разрешение видеокамеры: не менее 1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Мп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179EF2-8D87-438E-A680-D5240C5D9A11}"/>
              </a:ext>
            </a:extLst>
          </p:cNvPr>
          <p:cNvSpPr txBox="1"/>
          <p:nvPr/>
        </p:nvSpPr>
        <p:spPr>
          <a:xfrm>
            <a:off x="8338013" y="1260905"/>
            <a:ext cx="24069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Единая технологическая образовательная среда</a:t>
            </a:r>
            <a:r>
              <a:rPr lang="ru-RU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A7CE31-3D2B-40D5-88B9-FE42DDFA6DA9}"/>
              </a:ext>
            </a:extLst>
          </p:cNvPr>
          <p:cNvSpPr txBox="1"/>
          <p:nvPr/>
        </p:nvSpPr>
        <p:spPr>
          <a:xfrm>
            <a:off x="8338013" y="2568955"/>
            <a:ext cx="2829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Унификация с проектами </a:t>
            </a:r>
          </a:p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ФП «Современная школа» на базе школ: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59BE86-4F0E-40F1-88DF-9A53334FB639}"/>
              </a:ext>
            </a:extLst>
          </p:cNvPr>
          <p:cNvSpPr txBox="1"/>
          <p:nvPr/>
        </p:nvSpPr>
        <p:spPr>
          <a:xfrm>
            <a:off x="8471097" y="3322732"/>
            <a:ext cx="2696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Центр «Точка-роста» (село и малый город)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E770D1-35CF-4638-B96E-49E247E6B74D}"/>
              </a:ext>
            </a:extLst>
          </p:cNvPr>
          <p:cNvSpPr txBox="1"/>
          <p:nvPr/>
        </p:nvSpPr>
        <p:spPr>
          <a:xfrm>
            <a:off x="8471097" y="3965973"/>
            <a:ext cx="295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Школьный Кванториум (город)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DFF09E-11CA-4258-AC8E-8146347FCE6C}"/>
              </a:ext>
            </a:extLst>
          </p:cNvPr>
          <p:cNvSpPr txBox="1"/>
          <p:nvPr/>
        </p:nvSpPr>
        <p:spPr>
          <a:xfrm>
            <a:off x="7997517" y="6377890"/>
            <a:ext cx="3076774" cy="2462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Представлено основное оборудование</a:t>
            </a:r>
            <a:endParaRPr lang="ru-RU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A278BF-2FB4-4C6B-BAA8-0E6130172751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9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5">
            <a:extLst>
              <a:ext uri="{FF2B5EF4-FFF2-40B4-BE49-F238E27FC236}">
                <a16:creationId xmlns:a16="http://schemas.microsoft.com/office/drawing/2014/main" id="{28473B93-6EC0-4E3D-B7E2-3344766CAF4C}"/>
              </a:ext>
            </a:extLst>
          </p:cNvPr>
          <p:cNvSpPr txBox="1">
            <a:spLocks/>
          </p:cNvSpPr>
          <p:nvPr/>
        </p:nvSpPr>
        <p:spPr>
          <a:xfrm>
            <a:off x="206617" y="356999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Описание оборудования.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Технологическая  направленность*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179EF2-8D87-438E-A680-D5240C5D9A11}"/>
              </a:ext>
            </a:extLst>
          </p:cNvPr>
          <p:cNvSpPr txBox="1"/>
          <p:nvPr/>
        </p:nvSpPr>
        <p:spPr>
          <a:xfrm>
            <a:off x="8338013" y="1260905"/>
            <a:ext cx="24069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Единая технологическая образовательная среда</a:t>
            </a:r>
            <a:r>
              <a:rPr lang="ru-RU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A7CE31-3D2B-40D5-88B9-FE42DDFA6DA9}"/>
              </a:ext>
            </a:extLst>
          </p:cNvPr>
          <p:cNvSpPr txBox="1"/>
          <p:nvPr/>
        </p:nvSpPr>
        <p:spPr>
          <a:xfrm>
            <a:off x="8338013" y="2568955"/>
            <a:ext cx="2829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Унификация с проектами </a:t>
            </a:r>
          </a:p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ФП «Современная школа» на базе школ: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59BE86-4F0E-40F1-88DF-9A53334FB639}"/>
              </a:ext>
            </a:extLst>
          </p:cNvPr>
          <p:cNvSpPr txBox="1"/>
          <p:nvPr/>
        </p:nvSpPr>
        <p:spPr>
          <a:xfrm>
            <a:off x="8471097" y="3322732"/>
            <a:ext cx="2696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Центр «Точка-роста» (село и малый город)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E770D1-35CF-4638-B96E-49E247E6B74D}"/>
              </a:ext>
            </a:extLst>
          </p:cNvPr>
          <p:cNvSpPr txBox="1"/>
          <p:nvPr/>
        </p:nvSpPr>
        <p:spPr>
          <a:xfrm>
            <a:off x="8471097" y="3965973"/>
            <a:ext cx="295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Школьный Кванториум (город)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DFF09E-11CA-4258-AC8E-8146347FCE6C}"/>
              </a:ext>
            </a:extLst>
          </p:cNvPr>
          <p:cNvSpPr txBox="1"/>
          <p:nvPr/>
        </p:nvSpPr>
        <p:spPr>
          <a:xfrm>
            <a:off x="7997517" y="6377890"/>
            <a:ext cx="3076774" cy="2462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Представлено основное оборудование</a:t>
            </a:r>
            <a:endParaRPr lang="ru-RU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E531968F-E957-4887-9FBD-2B10F236183D}"/>
              </a:ext>
            </a:extLst>
          </p:cNvPr>
          <p:cNvCxnSpPr>
            <a:cxnSpLocks/>
          </p:cNvCxnSpPr>
          <p:nvPr/>
        </p:nvCxnSpPr>
        <p:spPr>
          <a:xfrm flipV="1">
            <a:off x="306759" y="3665082"/>
            <a:ext cx="4313179" cy="15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E819A3C-7C8A-4835-8F74-B6EA2AD1AF81}"/>
              </a:ext>
            </a:extLst>
          </p:cNvPr>
          <p:cNvSpPr txBox="1"/>
          <p:nvPr/>
        </p:nvSpPr>
        <p:spPr>
          <a:xfrm>
            <a:off x="384769" y="2270815"/>
            <a:ext cx="3878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комплект из электротехнических компонентов, структурных и соединительных элементов (программируемый блок управления, сервомоторы, датчики, аккумуляторная батарея, пластиковые соединительные элементы);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не менее 3 основных цифровых датчиков;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(свободно распространяемое)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468B760-88E6-42AE-9146-A464A01D0877}"/>
              </a:ext>
            </a:extLst>
          </p:cNvPr>
          <p:cNvCxnSpPr/>
          <p:nvPr/>
        </p:nvCxnSpPr>
        <p:spPr>
          <a:xfrm>
            <a:off x="4729029" y="1848751"/>
            <a:ext cx="23374" cy="1555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E08D71D-E3B7-4E01-95A7-4EE3064FEE74}"/>
              </a:ext>
            </a:extLst>
          </p:cNvPr>
          <p:cNvSpPr txBox="1"/>
          <p:nvPr/>
        </p:nvSpPr>
        <p:spPr>
          <a:xfrm>
            <a:off x="1205970" y="1484016"/>
            <a:ext cx="2702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конструктор для практики блочного программирования с комплектом датчиков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D0A74D5-D0E8-4495-B5AA-5224F910C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9" y="1521384"/>
            <a:ext cx="821201" cy="82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DBFD85-145C-484E-A42F-281154180D42}"/>
              </a:ext>
            </a:extLst>
          </p:cNvPr>
          <p:cNvSpPr txBox="1"/>
          <p:nvPr/>
        </p:nvSpPr>
        <p:spPr>
          <a:xfrm>
            <a:off x="4916591" y="2955607"/>
            <a:ext cx="2753017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комплект  конструктивных элементов для сборки  манипуляционного и мобильного роботов;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программируемый контроллер, не менее 2 моторов с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энкодером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, не менее 2 малых сервоприводов, не менее 4 больших сервоприводов, не менее 4 видов датчиков;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Набор электронных компонентов, комплект проводов, аккумулятор, зарядное устройство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(свободно распространяемое)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217B15-4662-443E-BA7C-8A8FE6D609D9}"/>
              </a:ext>
            </a:extLst>
          </p:cNvPr>
          <p:cNvSpPr txBox="1"/>
          <p:nvPr/>
        </p:nvSpPr>
        <p:spPr>
          <a:xfrm>
            <a:off x="6024908" y="1556067"/>
            <a:ext cx="1888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набор по механике,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мехатронике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и робототехнике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B37FB50-9A0B-414F-9BD8-DD3071F12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16" y="1656878"/>
            <a:ext cx="1256653" cy="79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D2C66F6-ED0A-4E67-BD8A-3BD3F8945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4" y="3692654"/>
            <a:ext cx="755166" cy="100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A1C6A6D-C453-424E-B207-23A3CB8BD30C}"/>
              </a:ext>
            </a:extLst>
          </p:cNvPr>
          <p:cNvSpPr txBox="1"/>
          <p:nvPr/>
        </p:nvSpPr>
        <p:spPr>
          <a:xfrm>
            <a:off x="1163962" y="3897004"/>
            <a:ext cx="2233295" cy="84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Четырёхосевой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учебный робот-манипулятор с модульными сменными насадками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2A221171-0488-4138-BA52-D9FD6CF3C93A}"/>
              </a:ext>
            </a:extLst>
          </p:cNvPr>
          <p:cNvCxnSpPr/>
          <p:nvPr/>
        </p:nvCxnSpPr>
        <p:spPr>
          <a:xfrm>
            <a:off x="4752403" y="3897004"/>
            <a:ext cx="15852" cy="1582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D677D53-7EB1-47F9-80A4-950708292D48}"/>
              </a:ext>
            </a:extLst>
          </p:cNvPr>
          <p:cNvSpPr txBox="1"/>
          <p:nvPr/>
        </p:nvSpPr>
        <p:spPr>
          <a:xfrm>
            <a:off x="306759" y="4754368"/>
            <a:ext cx="4449426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осей перемещаемого инструмента: не менее 3, четвёртая ось обеспечивает вращение инструмента;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установки следующих насадок: держатель карандаша или фломастера, присоска с серводвигателем, механическое захватное устройство с серводвигателем, устройство для лазерной гравировки, устройство для 3D-печати;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материал корпуса: алюминий;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(свободно распространяемое)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B70CBF-C144-4C27-93DA-8E0CCD24F11F}"/>
              </a:ext>
            </a:extLst>
          </p:cNvPr>
          <p:cNvSpPr txBox="1"/>
          <p:nvPr/>
        </p:nvSpPr>
        <p:spPr>
          <a:xfrm>
            <a:off x="8338013" y="4694094"/>
            <a:ext cx="2829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Унификация с проектами </a:t>
            </a:r>
          </a:p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ФП «Цифровая образовательная среда» на базе образовательных организаций: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8F6F8A-D106-4D0C-BE21-3A32CAC0AB79}"/>
              </a:ext>
            </a:extLst>
          </p:cNvPr>
          <p:cNvSpPr txBox="1"/>
          <p:nvPr/>
        </p:nvSpPr>
        <p:spPr>
          <a:xfrm>
            <a:off x="8471097" y="5597095"/>
            <a:ext cx="35619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центр «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IT-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куб»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865561-2198-4237-A759-7979A97C562D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51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5">
            <a:extLst>
              <a:ext uri="{FF2B5EF4-FFF2-40B4-BE49-F238E27FC236}">
                <a16:creationId xmlns:a16="http://schemas.microsoft.com/office/drawing/2014/main" id="{28473B93-6EC0-4E3D-B7E2-3344766CAF4C}"/>
              </a:ext>
            </a:extLst>
          </p:cNvPr>
          <p:cNvSpPr txBox="1">
            <a:spLocks/>
          </p:cNvSpPr>
          <p:nvPr/>
        </p:nvSpPr>
        <p:spPr>
          <a:xfrm>
            <a:off x="206617" y="356999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Описание оборудования. Презентационное оборудование*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A66B5C-D72D-4FA3-9390-C85EAE45BD8F}"/>
              </a:ext>
            </a:extLst>
          </p:cNvPr>
          <p:cNvSpPr txBox="1"/>
          <p:nvPr/>
        </p:nvSpPr>
        <p:spPr>
          <a:xfrm>
            <a:off x="209272" y="1457615"/>
            <a:ext cx="3600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Студия для создания цифрового образовательного контента, интерактивных вебинаров и демонстрации опытов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D99403-B6F3-42E2-9706-CF79D90C7896}"/>
              </a:ext>
            </a:extLst>
          </p:cNvPr>
          <p:cNvSpPr txBox="1"/>
          <p:nvPr/>
        </p:nvSpPr>
        <p:spPr>
          <a:xfrm>
            <a:off x="209272" y="2508044"/>
            <a:ext cx="2908331" cy="228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Рабочее место преподавателя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Встроенный в моноблок </a:t>
            </a:r>
            <a:r>
              <a:rPr lang="ru-RU" sz="105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видеорекордер</a:t>
            </a:r>
            <a:endParaRPr lang="ru-RU" sz="10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Система управления видеокамерами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Видеостример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Пульт управления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Видеокамера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Телесуфлер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Штатив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Доска напольная стеклянная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AE4699-4BCE-4D6A-901B-4D384C3CC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95" y="4889391"/>
            <a:ext cx="1440288" cy="155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129CC8-87F6-4187-BB1D-F0EE59691DB1}"/>
              </a:ext>
            </a:extLst>
          </p:cNvPr>
          <p:cNvSpPr txBox="1"/>
          <p:nvPr/>
        </p:nvSpPr>
        <p:spPr>
          <a:xfrm>
            <a:off x="3606259" y="1472282"/>
            <a:ext cx="2936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УКФ-проектор, крепление, ноутбук и магнитно-маркерное покрытие (комплект)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00CEAE0-17BB-4F98-A6ED-76BC106CBEA4}"/>
              </a:ext>
            </a:extLst>
          </p:cNvPr>
          <p:cNvCxnSpPr>
            <a:cxnSpLocks/>
          </p:cNvCxnSpPr>
          <p:nvPr/>
        </p:nvCxnSpPr>
        <p:spPr>
          <a:xfrm>
            <a:off x="3448050" y="1543050"/>
            <a:ext cx="28576" cy="4893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C01EAC9-2660-4EE8-AB47-8B4890268B37}"/>
              </a:ext>
            </a:extLst>
          </p:cNvPr>
          <p:cNvSpPr txBox="1"/>
          <p:nvPr/>
        </p:nvSpPr>
        <p:spPr>
          <a:xfrm>
            <a:off x="3634266" y="2558093"/>
            <a:ext cx="2722115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Размер проекции: не менее 95</a:t>
            </a:r>
            <a:r>
              <a:rPr lang="en-US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ru-RU" sz="10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Разрешение экрана: </a:t>
            </a:r>
            <a:r>
              <a:rPr lang="ru-RU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менее 1920×1080 пикселей</a:t>
            </a:r>
            <a:endParaRPr lang="ru-RU" sz="10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Яркость: не менее 3600 ANSI люмен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9AC878-9A3E-4DB5-88A6-D783430693C2}"/>
              </a:ext>
            </a:extLst>
          </p:cNvPr>
          <p:cNvSpPr txBox="1"/>
          <p:nvPr/>
        </p:nvSpPr>
        <p:spPr>
          <a:xfrm>
            <a:off x="3634265" y="5706803"/>
            <a:ext cx="2908331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Размер рабочей области: не менее 700х1000 мм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95A1FCC-6431-40AD-94A9-8066484B83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70" y="5299319"/>
            <a:ext cx="1240468" cy="124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9D35ACD-C9B5-405F-B484-1D95EA25EAD1}"/>
              </a:ext>
            </a:extLst>
          </p:cNvPr>
          <p:cNvSpPr txBox="1"/>
          <p:nvPr/>
        </p:nvSpPr>
        <p:spPr>
          <a:xfrm>
            <a:off x="3696640" y="5319092"/>
            <a:ext cx="2908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Флипчарт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230ADCE-4029-45A3-BCDE-3B0E0B1B5377}"/>
              </a:ext>
            </a:extLst>
          </p:cNvPr>
          <p:cNvCxnSpPr>
            <a:cxnSpLocks/>
          </p:cNvCxnSpPr>
          <p:nvPr/>
        </p:nvCxnSpPr>
        <p:spPr>
          <a:xfrm flipV="1">
            <a:off x="3670526" y="5129546"/>
            <a:ext cx="4313179" cy="15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77ABE5B-4D6F-4CF0-8A96-24FD5B955162}"/>
              </a:ext>
            </a:extLst>
          </p:cNvPr>
          <p:cNvSpPr txBox="1"/>
          <p:nvPr/>
        </p:nvSpPr>
        <p:spPr>
          <a:xfrm>
            <a:off x="3623632" y="3539464"/>
            <a:ext cx="2908331" cy="502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Ширина рулона пленки: не менее 1,2 м;</a:t>
            </a:r>
          </a:p>
          <a:p>
            <a:pPr marL="171450" indent="-17145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Диагональ ноутбука от 15.6 дюйма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5EC9173-5030-42FF-8CB4-4BD295460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631" y="1893234"/>
            <a:ext cx="3022698" cy="140482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FAD9AA3-5E35-47D6-B5B6-780D9EB99B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69" y="3363666"/>
            <a:ext cx="1799649" cy="135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897045-16CB-4C37-BDEB-AC6F5BC7DC20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40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5">
            <a:extLst>
              <a:ext uri="{FF2B5EF4-FFF2-40B4-BE49-F238E27FC236}">
                <a16:creationId xmlns:a16="http://schemas.microsoft.com/office/drawing/2014/main" id="{28473B93-6EC0-4E3D-B7E2-3344766CAF4C}"/>
              </a:ext>
            </a:extLst>
          </p:cNvPr>
          <p:cNvSpPr txBox="1">
            <a:spLocks/>
          </p:cNvSpPr>
          <p:nvPr/>
        </p:nvSpPr>
        <p:spPr>
          <a:xfrm>
            <a:off x="206617" y="356999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Методические материалы НПО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ED896-5436-4470-9698-05ADFEF6D2DC}"/>
              </a:ext>
            </a:extLst>
          </p:cNvPr>
          <p:cNvSpPr txBox="1"/>
          <p:nvPr/>
        </p:nvSpPr>
        <p:spPr>
          <a:xfrm>
            <a:off x="935655" y="5247864"/>
            <a:ext cx="7625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https://apkpro.ru/natsproektobrazovanie/bankdokumentov/</a:t>
            </a:r>
            <a:endParaRPr lang="ru-RU" sz="2000" u="sng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5">
            <a:extLst>
              <a:ext uri="{FF2B5EF4-FFF2-40B4-BE49-F238E27FC236}">
                <a16:creationId xmlns:a16="http://schemas.microsoft.com/office/drawing/2014/main" id="{BEEB717C-87BA-4F41-A01B-3157021F4E78}"/>
              </a:ext>
            </a:extLst>
          </p:cNvPr>
          <p:cNvSpPr txBox="1">
            <a:spLocks/>
          </p:cNvSpPr>
          <p:nvPr/>
        </p:nvSpPr>
        <p:spPr>
          <a:xfrm>
            <a:off x="469505" y="2713049"/>
            <a:ext cx="9403699" cy="1583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/>
              <a:t>Методические материалы с примерами работ с применением оборудования из проектов НПО 2021</a:t>
            </a:r>
          </a:p>
          <a:p>
            <a:pPr algn="just"/>
            <a:r>
              <a:rPr lang="ru-RU" sz="2800" b="1" dirty="0"/>
              <a:t> </a:t>
            </a:r>
            <a:r>
              <a:rPr lang="ru-RU" sz="2800" b="1" dirty="0">
                <a:solidFill>
                  <a:schemeClr val="accent1"/>
                </a:solidFill>
              </a:rPr>
              <a:t>Школьный Кванториум, Точка роста, </a:t>
            </a:r>
            <a:r>
              <a:rPr lang="en-US" sz="2800" b="1" dirty="0">
                <a:solidFill>
                  <a:schemeClr val="accent1"/>
                </a:solidFill>
              </a:rPr>
              <a:t>IT</a:t>
            </a:r>
            <a:r>
              <a:rPr lang="ru-RU" sz="2800" b="1" dirty="0">
                <a:solidFill>
                  <a:schemeClr val="accent1"/>
                </a:solidFill>
              </a:rPr>
              <a:t>-куб</a:t>
            </a:r>
            <a:r>
              <a:rPr lang="ru-RU" sz="2800" b="1" dirty="0"/>
              <a:t>. </a:t>
            </a:r>
          </a:p>
        </p:txBody>
      </p:sp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D6A8D90D-764A-4563-B026-827B6A3FC7AD}"/>
              </a:ext>
            </a:extLst>
          </p:cNvPr>
          <p:cNvSpPr txBox="1">
            <a:spLocks/>
          </p:cNvSpPr>
          <p:nvPr/>
        </p:nvSpPr>
        <p:spPr>
          <a:xfrm>
            <a:off x="469506" y="1023974"/>
            <a:ext cx="9543174" cy="1431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/>
              <a:t>В качестве примера: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2C6A6D-61BB-4AFB-B831-43D6F0E7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45" y="4037839"/>
            <a:ext cx="2820161" cy="28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B190FB-B93E-4575-BA1C-BC58B02E6A71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24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48CA22-1F63-49F5-8F93-C6E0C56C38F1}"/>
              </a:ext>
            </a:extLst>
          </p:cNvPr>
          <p:cNvSpPr/>
          <p:nvPr/>
        </p:nvSpPr>
        <p:spPr>
          <a:xfrm>
            <a:off x="659981" y="2357281"/>
            <a:ext cx="7622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83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Об организации образовательных пространств педагогических технопарков «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», проектировании, зонировании и дизайне помещений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E95F0-39FD-4F3D-BAD2-04152D277B48}"/>
              </a:ext>
            </a:extLst>
          </p:cNvPr>
          <p:cNvSpPr/>
          <p:nvPr/>
        </p:nvSpPr>
        <p:spPr>
          <a:xfrm>
            <a:off x="1988083" y="4751103"/>
            <a:ext cx="8924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Перепечина Юлия Сергеевна,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заместитель начальника отдела центра информационно-аналитического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 проектного сопровождения нацпроектов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ФГАОУ ДПО «Академия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AEF5E-E6B2-420B-A2D2-2EB491C74F8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45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Подготовка помещений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D92A94-71AB-6245-82AF-C8956A3AE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82" r="51049" b="24601"/>
          <a:stretch/>
        </p:blipFill>
        <p:spPr>
          <a:xfrm>
            <a:off x="525327" y="1371108"/>
            <a:ext cx="2480504" cy="838967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0DA3C84A-F3F4-4E00-B50C-6F144D684F34}"/>
              </a:ext>
            </a:extLst>
          </p:cNvPr>
          <p:cNvSpPr txBox="1">
            <a:spLocks/>
          </p:cNvSpPr>
          <p:nvPr/>
        </p:nvSpPr>
        <p:spPr>
          <a:xfrm>
            <a:off x="5871645" y="2764762"/>
            <a:ext cx="5002369" cy="357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Не менее двух учебных помещений </a:t>
            </a:r>
            <a:r>
              <a:rPr lang="ru-RU" sz="2000" dirty="0">
                <a:latin typeface="Arial" panose="020B0604020202020204" pitchFamily="34" charset="0"/>
              </a:rPr>
              <a:t>для реализации образовательных программ и размещения оборудования естественно-научной и технологической направленностей (для занятий естественно-научной и технологической направленностей).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Помещение для создания видеоматериалов </a:t>
            </a:r>
            <a:r>
              <a:rPr lang="ru-RU" sz="2000" dirty="0">
                <a:latin typeface="Arial" panose="020B0604020202020204" pitchFamily="34" charset="0"/>
              </a:rPr>
              <a:t>(записи вебинаров и презентационного контента).</a:t>
            </a:r>
          </a:p>
          <a:p>
            <a:pPr>
              <a:buClr>
                <a:srgbClr val="0070C0"/>
              </a:buClr>
            </a:pPr>
            <a:r>
              <a:rPr lang="ru-RU" sz="2000" dirty="0">
                <a:latin typeface="Arial" panose="020B0604020202020204" pitchFamily="34" charset="0"/>
              </a:rPr>
              <a:t>Дополнительные помещения (при необходимости).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16F11-7B9F-4FB9-9365-784041C35822}"/>
              </a:ext>
            </a:extLst>
          </p:cNvPr>
          <p:cNvSpPr txBox="1"/>
          <p:nvPr/>
        </p:nvSpPr>
        <p:spPr>
          <a:xfrm>
            <a:off x="1855381" y="1563744"/>
            <a:ext cx="9282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Раздел 3.2. и Приложение № 5 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 Методическим рекомендациям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DA3C84A-F3F4-4E00-B50C-6F144D684F34}"/>
              </a:ext>
            </a:extLst>
          </p:cNvPr>
          <p:cNvSpPr txBox="1">
            <a:spLocks/>
          </p:cNvSpPr>
          <p:nvPr/>
        </p:nvSpPr>
        <p:spPr>
          <a:xfrm>
            <a:off x="525327" y="2764762"/>
            <a:ext cx="5002369" cy="357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Обязательное обновление образовательного пространства </a:t>
            </a:r>
            <a:r>
              <a:rPr lang="ru-RU" sz="2000" dirty="0">
                <a:latin typeface="Arial" panose="020B0604020202020204" pitchFamily="34" charset="0"/>
              </a:rPr>
              <a:t>педагогического вуза за счет средств педагогического вуза, средств иных источников.</a:t>
            </a:r>
          </a:p>
          <a:p>
            <a:pPr algn="just"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Расположение помещений </a:t>
            </a:r>
            <a:r>
              <a:rPr lang="ru-RU" sz="2000" dirty="0">
                <a:latin typeface="Arial" panose="020B0604020202020204" pitchFamily="34" charset="0"/>
              </a:rPr>
              <a:t>в пределах одного здания, на одном этаже.</a:t>
            </a:r>
          </a:p>
          <a:p>
            <a:pPr algn="just"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</a:rPr>
              <a:t>Соответствие СанПиН, специальным условиям </a:t>
            </a:r>
            <a:r>
              <a:rPr lang="ru-RU" sz="2000" dirty="0">
                <a:latin typeface="Arial" panose="020B0604020202020204" pitchFamily="34" charset="0"/>
              </a:rPr>
              <a:t>для обучающихся с ОВЗ и инвалидов.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69C24-C070-40DB-A29A-63DC0D498B72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26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Поддержка Федеральным оператором</a:t>
            </a:r>
            <a:endParaRPr lang="ru-RU" sz="36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0DA3C84A-F3F4-4E00-B50C-6F144D684F34}"/>
              </a:ext>
            </a:extLst>
          </p:cNvPr>
          <p:cNvSpPr txBox="1">
            <a:spLocks/>
          </p:cNvSpPr>
          <p:nvPr/>
        </p:nvSpPr>
        <p:spPr>
          <a:xfrm>
            <a:off x="5754199" y="2764762"/>
            <a:ext cx="5002369" cy="357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>
                <a:latin typeface="Arial" panose="020B0604020202020204" pitchFamily="34" charset="0"/>
              </a:rPr>
              <a:t>Федеральным оператором оказывается консультативно-методическая поддержка педагогических вузов в части формирования проектов зонирования и дизайна образовательных пространств Педагогических </a:t>
            </a:r>
            <a:r>
              <a:rPr lang="ru-RU" sz="2000" dirty="0" err="1">
                <a:latin typeface="Arial" panose="020B0604020202020204" pitchFamily="34" charset="0"/>
              </a:rPr>
              <a:t>Кванториумов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16F11-7B9F-4FB9-9365-784041C35822}"/>
              </a:ext>
            </a:extLst>
          </p:cNvPr>
          <p:cNvSpPr txBox="1"/>
          <p:nvPr/>
        </p:nvSpPr>
        <p:spPr>
          <a:xfrm>
            <a:off x="1855381" y="1563744"/>
            <a:ext cx="9282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Раздел 3.2. и Приложение № 2 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 Методическим рекомендациям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DA3C84A-F3F4-4E00-B50C-6F144D684F34}"/>
              </a:ext>
            </a:extLst>
          </p:cNvPr>
          <p:cNvSpPr txBox="1">
            <a:spLocks/>
          </p:cNvSpPr>
          <p:nvPr/>
        </p:nvSpPr>
        <p:spPr>
          <a:xfrm>
            <a:off x="525327" y="2764762"/>
            <a:ext cx="5002369" cy="357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>
                <a:latin typeface="Arial" panose="020B0604020202020204" pitchFamily="34" charset="0"/>
              </a:rPr>
              <a:t>Сформирован проект зонирования и дизайна помещений Педагогического </a:t>
            </a:r>
            <a:r>
              <a:rPr lang="ru-RU" sz="2000" dirty="0" err="1">
                <a:latin typeface="Arial" panose="020B0604020202020204" pitchFamily="34" charset="0"/>
              </a:rPr>
              <a:t>Кванториума</a:t>
            </a:r>
            <a:r>
              <a:rPr lang="ru-RU" sz="2000" dirty="0">
                <a:latin typeface="Arial" panose="020B0604020202020204" pitchFamily="34" charset="0"/>
              </a:rPr>
              <a:t> и проведены необходимые работы</a:t>
            </a:r>
          </a:p>
          <a:p>
            <a:pPr marL="265113" indent="0" algn="just">
              <a:buClr>
                <a:srgbClr val="0070C0"/>
              </a:buClr>
              <a:buNone/>
            </a:pPr>
            <a:r>
              <a:rPr lang="ru-RU" sz="2000" dirty="0">
                <a:latin typeface="Arial" panose="020B0604020202020204" pitchFamily="34" charset="0"/>
              </a:rPr>
              <a:t>не позднее 31 августа 2021 года – для Педагогических </a:t>
            </a:r>
            <a:r>
              <a:rPr lang="ru-RU" sz="2000" dirty="0" err="1">
                <a:latin typeface="Arial" panose="020B0604020202020204" pitchFamily="34" charset="0"/>
              </a:rPr>
              <a:t>Кванториумов</a:t>
            </a:r>
            <a:r>
              <a:rPr lang="ru-RU" sz="2000" dirty="0">
                <a:latin typeface="Arial" panose="020B0604020202020204" pitchFamily="34" charset="0"/>
              </a:rPr>
              <a:t>, создаваемых в 2021 году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B5C290-1E52-D140-8105-CB38CECA3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78983"/>
          <a:stretch/>
        </p:blipFill>
        <p:spPr>
          <a:xfrm>
            <a:off x="525327" y="1503897"/>
            <a:ext cx="5067300" cy="7660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31FB38-E054-41DE-A98F-AFA95382B64E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1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Рекомендации по дизайну и зонированию помещений</a:t>
            </a:r>
            <a:endParaRPr lang="ru-RU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16F11-7B9F-4FB9-9365-784041C35822}"/>
              </a:ext>
            </a:extLst>
          </p:cNvPr>
          <p:cNvSpPr txBox="1"/>
          <p:nvPr/>
        </p:nvSpPr>
        <p:spPr>
          <a:xfrm>
            <a:off x="1171658" y="1563744"/>
            <a:ext cx="647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 по дизайну и зонированию помещений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Приложение 5 к Методическим рекомендациям</a:t>
            </a:r>
          </a:p>
        </p:txBody>
      </p:sp>
      <p:pic>
        <p:nvPicPr>
          <p:cNvPr id="11" name="Picture 4" descr="Документ с галочкой – Бесплатные иконки: интерфейс">
            <a:extLst>
              <a:ext uri="{FF2B5EF4-FFF2-40B4-BE49-F238E27FC236}">
                <a16:creationId xmlns:a16="http://schemas.microsoft.com/office/drawing/2014/main" id="{F04544C6-89D5-45F7-8B94-72FE0585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7" y="1563744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516F11-7B9F-4FB9-9365-784041C35822}"/>
              </a:ext>
            </a:extLst>
          </p:cNvPr>
          <p:cNvSpPr txBox="1"/>
          <p:nvPr/>
        </p:nvSpPr>
        <p:spPr>
          <a:xfrm>
            <a:off x="1171658" y="2957398"/>
            <a:ext cx="460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Руководство по фирменному стилю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Документ с галочкой – Бесплатные иконки: интерфейс">
            <a:extLst>
              <a:ext uri="{FF2B5EF4-FFF2-40B4-BE49-F238E27FC236}">
                <a16:creationId xmlns:a16="http://schemas.microsoft.com/office/drawing/2014/main" id="{F04544C6-89D5-45F7-8B94-72FE0585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7" y="2957398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516F11-7B9F-4FB9-9365-784041C35822}"/>
              </a:ext>
            </a:extLst>
          </p:cNvPr>
          <p:cNvSpPr txBox="1"/>
          <p:nvPr/>
        </p:nvSpPr>
        <p:spPr>
          <a:xfrm>
            <a:off x="1171659" y="4348071"/>
            <a:ext cx="5581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Графические элементы: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Логотипы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Национального проекта «Образование»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Таблички Министерства просвещения Российской Федерации, навигационная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Стенд Педагогического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Формы благодарностей, грамот и дипломов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Шрифты</a:t>
            </a:r>
          </a:p>
        </p:txBody>
      </p:sp>
      <p:pic>
        <p:nvPicPr>
          <p:cNvPr id="16" name="Picture 4" descr="Документ с галочкой – Бесплатные иконки: интерфейс">
            <a:extLst>
              <a:ext uri="{FF2B5EF4-FFF2-40B4-BE49-F238E27FC236}">
                <a16:creationId xmlns:a16="http://schemas.microsoft.com/office/drawing/2014/main" id="{F04544C6-89D5-45F7-8B94-72FE0585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7" y="4348071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4094663-7F66-48A4-BF00-E7BA69A06168}"/>
              </a:ext>
            </a:extLst>
          </p:cNvPr>
          <p:cNvCxnSpPr/>
          <p:nvPr/>
        </p:nvCxnSpPr>
        <p:spPr>
          <a:xfrm>
            <a:off x="7600425" y="1468073"/>
            <a:ext cx="0" cy="51883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8A887C-5B4C-4FAA-90C6-4433EC5756CB}"/>
              </a:ext>
            </a:extLst>
          </p:cNvPr>
          <p:cNvSpPr txBox="1"/>
          <p:nvPr/>
        </p:nvSpPr>
        <p:spPr>
          <a:xfrm>
            <a:off x="7689348" y="5409954"/>
            <a:ext cx="3840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https://yadi.sk/d/NHU4otVn1P_3xA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E4B451-C594-4B35-B8CB-F75C9DD0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56" y="1775932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0765A9-8AA2-4BCE-95B1-FAF029EBC9D1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92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64" y="1386872"/>
            <a:ext cx="7426714" cy="5251725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Рекомендации по дизайну и зонированию помещений</a:t>
            </a:r>
            <a:endParaRPr lang="ru-RU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FD197-6AAB-4881-BB99-3522C1E18D08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46" y="1269426"/>
            <a:ext cx="7323627" cy="5179159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Рекомендации по дизайну и зонированию помещений</a:t>
            </a:r>
            <a:endParaRPr lang="ru-RU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18C529-9E0A-4D02-A8B6-5FCCF4CEE206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10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2FFB65F-BA9D-6D48-AA21-664949C90A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1060" y="1402050"/>
            <a:ext cx="10548937" cy="1598612"/>
          </a:xfrm>
        </p:spPr>
        <p:txBody>
          <a:bodyPr anchor="t" anchorCtr="0"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 31 октября 2018 г. №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 1288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«Об организации проектной деятельности в Правительстве Российской Федерации»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редакции постановления Правительства Российской Федерации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 10 июля 2020 г. №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1019)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28C879-8A28-1645-98C7-CE8261103F88}"/>
              </a:ext>
            </a:extLst>
          </p:cNvPr>
          <p:cNvSpPr/>
          <p:nvPr/>
        </p:nvSpPr>
        <p:spPr>
          <a:xfrm>
            <a:off x="322008" y="3362841"/>
            <a:ext cx="3567924" cy="1598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Терминология, подходы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формированию национальных, федеральных и региональных проектов, условия формирования показателей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7CF96C-FD71-084E-8EB0-FFFB96AA3409}"/>
              </a:ext>
            </a:extLst>
          </p:cNvPr>
          <p:cNvSpPr/>
          <p:nvPr/>
        </p:nvSpPr>
        <p:spPr>
          <a:xfrm>
            <a:off x="3984233" y="3362841"/>
            <a:ext cx="3567922" cy="1396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подготовки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реализации национальных, федеральных и региональных проектов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B6E791-7A45-6E4F-9CFB-BE5E6B504406}"/>
              </a:ext>
            </a:extLst>
          </p:cNvPr>
          <p:cNvSpPr/>
          <p:nvPr/>
        </p:nvSpPr>
        <p:spPr>
          <a:xfrm>
            <a:off x="7740150" y="3372032"/>
            <a:ext cx="3343206" cy="1817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Мониторинг, анализ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контроль реализации национальных, федеральных и региональных проектов, отчетность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69672AF-15E4-DD43-8D3D-2C6E5F1128E4}"/>
              </a:ext>
            </a:extLst>
          </p:cNvPr>
          <p:cNvSpPr/>
          <p:nvPr/>
        </p:nvSpPr>
        <p:spPr>
          <a:xfrm>
            <a:off x="322010" y="5384382"/>
            <a:ext cx="6299022" cy="710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Функциональная структура проектной деятельности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(органы управления, участники, экспертные органы)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31313-C426-41D0-95CE-CA46321B93E9}"/>
              </a:ext>
            </a:extLst>
          </p:cNvPr>
          <p:cNvCxnSpPr>
            <a:cxnSpLocks/>
          </p:cNvCxnSpPr>
          <p:nvPr/>
        </p:nvCxnSpPr>
        <p:spPr>
          <a:xfrm>
            <a:off x="341060" y="3286160"/>
            <a:ext cx="2990765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668A2E3-CA92-4537-A223-7A01BFFDE68C}"/>
              </a:ext>
            </a:extLst>
          </p:cNvPr>
          <p:cNvCxnSpPr>
            <a:cxnSpLocks/>
          </p:cNvCxnSpPr>
          <p:nvPr/>
        </p:nvCxnSpPr>
        <p:spPr>
          <a:xfrm>
            <a:off x="4038206" y="3286160"/>
            <a:ext cx="2990765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A89EA76-9542-44F3-976E-C4AB09640C21}"/>
              </a:ext>
            </a:extLst>
          </p:cNvPr>
          <p:cNvCxnSpPr>
            <a:cxnSpLocks/>
          </p:cNvCxnSpPr>
          <p:nvPr/>
        </p:nvCxnSpPr>
        <p:spPr>
          <a:xfrm>
            <a:off x="7765190" y="3286160"/>
            <a:ext cx="2990765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6BACE0F-240D-4818-8FEF-2F2C0C9D9F2B}"/>
              </a:ext>
            </a:extLst>
          </p:cNvPr>
          <p:cNvCxnSpPr>
            <a:cxnSpLocks/>
          </p:cNvCxnSpPr>
          <p:nvPr/>
        </p:nvCxnSpPr>
        <p:spPr>
          <a:xfrm>
            <a:off x="341060" y="5182091"/>
            <a:ext cx="10414895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ая выноска 7">
            <a:extLst>
              <a:ext uri="{FF2B5EF4-FFF2-40B4-BE49-F238E27FC236}">
                <a16:creationId xmlns:a16="http://schemas.microsoft.com/office/drawing/2014/main" id="{63A6872D-82B4-BD42-9E51-25AD24099070}"/>
              </a:ext>
            </a:extLst>
          </p:cNvPr>
          <p:cNvSpPr/>
          <p:nvPr/>
        </p:nvSpPr>
        <p:spPr>
          <a:xfrm>
            <a:off x="8508272" y="5384382"/>
            <a:ext cx="2484439" cy="1045492"/>
          </a:xfrm>
          <a:prstGeom prst="wedgeRectCallout">
            <a:avLst>
              <a:gd name="adj1" fmla="val 5413"/>
              <a:gd name="adj2" fmla="val -100243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 pitchFamily="2" charset="0"/>
              </a:rPr>
              <a:t>Достижение результатов</a:t>
            </a:r>
            <a:br>
              <a:rPr lang="ru-RU" dirty="0">
                <a:solidFill>
                  <a:schemeClr val="bg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bg1"/>
                </a:solidFill>
                <a:latin typeface="Roboto" pitchFamily="2" charset="0"/>
              </a:rPr>
              <a:t>и показателей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6720C404-E501-4668-A4F2-9341FE437918}"/>
              </a:ext>
            </a:extLst>
          </p:cNvPr>
          <p:cNvSpPr txBox="1">
            <a:spLocks/>
          </p:cNvSpPr>
          <p:nvPr/>
        </p:nvSpPr>
        <p:spPr>
          <a:xfrm>
            <a:off x="262298" y="71689"/>
            <a:ext cx="10157171" cy="1044863"/>
          </a:xfrm>
          <a:prstGeom prst="rect">
            <a:avLst/>
          </a:prstGeom>
        </p:spPr>
        <p:txBody>
          <a:bodyPr vert="horz" lIns="91437" tIns="45719" rIns="91437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 в государственном секторе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4832C1-BCC4-4C77-9402-83755AEFD4D0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7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45" y="1302983"/>
            <a:ext cx="7648706" cy="5408210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81B6AE9E-13BD-41C1-8AEA-486D21F7095E}"/>
              </a:ext>
            </a:extLst>
          </p:cNvPr>
          <p:cNvSpPr txBox="1">
            <a:spLocks/>
          </p:cNvSpPr>
          <p:nvPr/>
        </p:nvSpPr>
        <p:spPr>
          <a:xfrm>
            <a:off x="525327" y="342302"/>
            <a:ext cx="9084051" cy="474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Рекомендации по дизайну и зонированию помещений</a:t>
            </a:r>
            <a:endParaRPr lang="ru-RU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8E8C43-0720-4856-A7F3-0C35705BCDA5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9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2C1E8A-DF83-8E4F-B898-67D055254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0">
            <a:off x="5916701" y="1761385"/>
            <a:ext cx="3916039" cy="2242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939" y="161119"/>
            <a:ext cx="973808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77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Национальный проект «Образование»:</a:t>
            </a:r>
            <a:br>
              <a:rPr lang="ru-RU" sz="2177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</a:br>
            <a:r>
              <a:rPr lang="ru-RU" sz="2177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основные направления реализации, региональная составляющая </a:t>
            </a:r>
            <a:endParaRPr lang="ru-RU" sz="2177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8346" y="1373127"/>
            <a:ext cx="3747935" cy="875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федерального бюджета в рамках национального проекта «Образование» преимущественно приходятся на межбюджетные трансферты</a:t>
            </a:r>
            <a:endParaRPr lang="ru-RU" sz="1273" b="1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9188" y="2524115"/>
            <a:ext cx="2356137" cy="11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мероприятиях у</a:t>
            </a:r>
            <a:r>
              <a:rPr lang="ru-RU" sz="1273" dirty="0" err="1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частвуют</a:t>
            </a:r>
            <a:r>
              <a:rPr lang="ru-RU" sz="2864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64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64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ru-RU" sz="191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субъектов</a:t>
            </a:r>
            <a:endParaRPr lang="en-US" sz="191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  <a:b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город Байконур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098B2-C89E-4450-8F9C-D62C3F714630}"/>
              </a:ext>
            </a:extLst>
          </p:cNvPr>
          <p:cNvSpPr txBox="1"/>
          <p:nvPr/>
        </p:nvSpPr>
        <p:spPr>
          <a:xfrm>
            <a:off x="7354026" y="4165343"/>
            <a:ext cx="336259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924" indent="-125032">
              <a:spcBef>
                <a:spcPts val="954"/>
              </a:spcBef>
              <a:buFont typeface="Arial" panose="020B0604020202020204" pitchFamily="34" charset="0"/>
              <a:buChar char="•"/>
            </a:pPr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школа</a:t>
            </a:r>
          </a:p>
          <a:p>
            <a:pPr marL="138924" indent="-125032">
              <a:spcBef>
                <a:spcPts val="954"/>
              </a:spcBef>
              <a:buFont typeface="Arial" panose="020B0604020202020204" pitchFamily="34" charset="0"/>
              <a:buChar char="•"/>
            </a:pPr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Успех каждого ребенка</a:t>
            </a:r>
          </a:p>
          <a:p>
            <a:pPr marL="138924" indent="-125032">
              <a:spcBef>
                <a:spcPts val="954"/>
              </a:spcBef>
              <a:buFont typeface="Arial" panose="020B0604020202020204" pitchFamily="34" charset="0"/>
              <a:buChar char="•"/>
            </a:pPr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образовательная среда</a:t>
            </a:r>
          </a:p>
          <a:p>
            <a:pPr marL="138924" indent="-125032">
              <a:spcBef>
                <a:spcPts val="954"/>
              </a:spcBef>
              <a:buFont typeface="Arial" panose="020B0604020202020204" pitchFamily="34" charset="0"/>
              <a:buChar char="•"/>
            </a:pPr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профессионалы</a:t>
            </a:r>
          </a:p>
          <a:p>
            <a:pPr marL="138924" indent="-125032">
              <a:spcBef>
                <a:spcPts val="954"/>
              </a:spcBef>
              <a:buFont typeface="Arial" panose="020B0604020202020204" pitchFamily="34" charset="0"/>
              <a:buChar char="•"/>
            </a:pPr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активность</a:t>
            </a:r>
          </a:p>
          <a:p>
            <a:pPr marL="138924" indent="-125032">
              <a:spcBef>
                <a:spcPts val="954"/>
              </a:spcBef>
              <a:buFont typeface="Arial" panose="020B0604020202020204" pitchFamily="34" charset="0"/>
              <a:buChar char="•"/>
            </a:pPr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лифты для каждого</a:t>
            </a:r>
          </a:p>
          <a:p>
            <a:pPr marL="138924" indent="-125032">
              <a:spcBef>
                <a:spcPts val="954"/>
              </a:spcBef>
              <a:buFont typeface="Arial" panose="020B0604020202020204" pitchFamily="34" charset="0"/>
              <a:buChar char="•"/>
            </a:pPr>
            <a:r>
              <a:rPr lang="ru-RU" sz="1273" dirty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 граждан Российской Федерации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B529BF-C83C-42AB-A280-069C0E41C681}"/>
              </a:ext>
            </a:extLst>
          </p:cNvPr>
          <p:cNvSpPr txBox="1"/>
          <p:nvPr/>
        </p:nvSpPr>
        <p:spPr>
          <a:xfrm>
            <a:off x="5726401" y="4900662"/>
            <a:ext cx="1481703" cy="973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64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br>
              <a:rPr lang="ru-RU" sz="2864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32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432" b="1" dirty="0" err="1">
                <a:solidFill>
                  <a:srgbClr val="0072BC"/>
                </a:solidFill>
                <a:latin typeface="Arial" panose="020B0604020202020204" pitchFamily="34" charset="0"/>
              </a:rPr>
              <a:t>едеральных</a:t>
            </a:r>
            <a:r>
              <a:rPr lang="ru-RU" sz="1432" b="1" dirty="0">
                <a:solidFill>
                  <a:srgbClr val="0072BC"/>
                </a:solidFill>
                <a:latin typeface="Arial" panose="020B0604020202020204" pitchFamily="34" charset="0"/>
              </a:rPr>
              <a:t> проектов: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DC9D82D-2153-44F0-A251-C4174572EC57}"/>
              </a:ext>
            </a:extLst>
          </p:cNvPr>
          <p:cNvCxnSpPr>
            <a:cxnSpLocks/>
          </p:cNvCxnSpPr>
          <p:nvPr/>
        </p:nvCxnSpPr>
        <p:spPr>
          <a:xfrm flipH="1">
            <a:off x="7253328" y="4183031"/>
            <a:ext cx="10246" cy="2400661"/>
          </a:xfrm>
          <a:prstGeom prst="line">
            <a:avLst/>
          </a:prstGeom>
          <a:ln w="76200">
            <a:solidFill>
              <a:srgbClr val="64BD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55;p2">
            <a:extLst>
              <a:ext uri="{FF2B5EF4-FFF2-40B4-BE49-F238E27FC236}">
                <a16:creationId xmlns:a16="http://schemas.microsoft.com/office/drawing/2014/main" id="{ED03F1CC-686B-4086-AF14-2B7B502D4908}"/>
              </a:ext>
            </a:extLst>
          </p:cNvPr>
          <p:cNvSpPr/>
          <p:nvPr/>
        </p:nvSpPr>
        <p:spPr>
          <a:xfrm>
            <a:off x="1279097" y="1980520"/>
            <a:ext cx="2516350" cy="53044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71;p2">
            <a:extLst>
              <a:ext uri="{FF2B5EF4-FFF2-40B4-BE49-F238E27FC236}">
                <a16:creationId xmlns:a16="http://schemas.microsoft.com/office/drawing/2014/main" id="{D23080D7-69DE-4601-88F5-ABC21D9C06F7}"/>
              </a:ext>
            </a:extLst>
          </p:cNvPr>
          <p:cNvSpPr txBox="1"/>
          <p:nvPr/>
        </p:nvSpPr>
        <p:spPr>
          <a:xfrm>
            <a:off x="1353982" y="1980522"/>
            <a:ext cx="3394220" cy="53064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7" tIns="41457" rIns="82937" bIns="41457" anchor="t" anchorCtr="0">
            <a:spAutoFit/>
          </a:bodyPr>
          <a:lstStyle/>
          <a:p>
            <a:r>
              <a:rPr lang="ru-RU" sz="1452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Развитие инфраструктуры образования</a:t>
            </a:r>
            <a:endParaRPr sz="1452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74;p2">
            <a:extLst>
              <a:ext uri="{FF2B5EF4-FFF2-40B4-BE49-F238E27FC236}">
                <a16:creationId xmlns:a16="http://schemas.microsoft.com/office/drawing/2014/main" id="{7660DBBF-7428-44AF-BB78-82E1C060686F}"/>
              </a:ext>
            </a:extLst>
          </p:cNvPr>
          <p:cNvSpPr/>
          <p:nvPr/>
        </p:nvSpPr>
        <p:spPr>
          <a:xfrm>
            <a:off x="944054" y="1980522"/>
            <a:ext cx="335041" cy="33504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75;p2">
            <a:extLst>
              <a:ext uri="{FF2B5EF4-FFF2-40B4-BE49-F238E27FC236}">
                <a16:creationId xmlns:a16="http://schemas.microsoft.com/office/drawing/2014/main" id="{03BAC068-1EA3-4083-836C-C31D38C14CBE}"/>
              </a:ext>
            </a:extLst>
          </p:cNvPr>
          <p:cNvSpPr/>
          <p:nvPr/>
        </p:nvSpPr>
        <p:spPr>
          <a:xfrm rot="5400000">
            <a:off x="1027814" y="2075835"/>
            <a:ext cx="167521" cy="14441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57;p2">
            <a:extLst>
              <a:ext uri="{FF2B5EF4-FFF2-40B4-BE49-F238E27FC236}">
                <a16:creationId xmlns:a16="http://schemas.microsoft.com/office/drawing/2014/main" id="{F0255306-43DD-4923-9A86-E95F4FB6528C}"/>
              </a:ext>
            </a:extLst>
          </p:cNvPr>
          <p:cNvSpPr/>
          <p:nvPr/>
        </p:nvSpPr>
        <p:spPr>
          <a:xfrm>
            <a:off x="1279096" y="2549662"/>
            <a:ext cx="2516351" cy="5065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73;p2">
            <a:extLst>
              <a:ext uri="{FF2B5EF4-FFF2-40B4-BE49-F238E27FC236}">
                <a16:creationId xmlns:a16="http://schemas.microsoft.com/office/drawing/2014/main" id="{989F83A6-A16A-4F04-B2B8-6022154D12B4}"/>
              </a:ext>
            </a:extLst>
          </p:cNvPr>
          <p:cNvSpPr txBox="1"/>
          <p:nvPr/>
        </p:nvSpPr>
        <p:spPr>
          <a:xfrm>
            <a:off x="1353982" y="2549663"/>
            <a:ext cx="3394220" cy="53064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7" tIns="41457" rIns="82937" bIns="41457" anchor="t" anchorCtr="0">
            <a:spAutoFit/>
          </a:bodyPr>
          <a:lstStyle/>
          <a:p>
            <a:r>
              <a:rPr lang="ru-RU" sz="1452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Профессиональное развитие педагогов и управленческих кадров</a:t>
            </a:r>
            <a:endParaRPr sz="1452" dirty="0"/>
          </a:p>
        </p:txBody>
      </p:sp>
      <p:sp>
        <p:nvSpPr>
          <p:cNvPr id="31" name="Google Shape;78;p2">
            <a:extLst>
              <a:ext uri="{FF2B5EF4-FFF2-40B4-BE49-F238E27FC236}">
                <a16:creationId xmlns:a16="http://schemas.microsoft.com/office/drawing/2014/main" id="{48DC1915-579F-401E-9AE6-924BF7508B96}"/>
              </a:ext>
            </a:extLst>
          </p:cNvPr>
          <p:cNvSpPr/>
          <p:nvPr/>
        </p:nvSpPr>
        <p:spPr>
          <a:xfrm>
            <a:off x="944054" y="2549664"/>
            <a:ext cx="335041" cy="33504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79;p2">
            <a:extLst>
              <a:ext uri="{FF2B5EF4-FFF2-40B4-BE49-F238E27FC236}">
                <a16:creationId xmlns:a16="http://schemas.microsoft.com/office/drawing/2014/main" id="{7DAD9404-ED81-445B-90D7-4DD5759CCDF5}"/>
              </a:ext>
            </a:extLst>
          </p:cNvPr>
          <p:cNvSpPr/>
          <p:nvPr/>
        </p:nvSpPr>
        <p:spPr>
          <a:xfrm rot="5400000">
            <a:off x="1027814" y="2644976"/>
            <a:ext cx="167521" cy="14441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56;p2">
            <a:extLst>
              <a:ext uri="{FF2B5EF4-FFF2-40B4-BE49-F238E27FC236}">
                <a16:creationId xmlns:a16="http://schemas.microsoft.com/office/drawing/2014/main" id="{5E299906-D580-48EF-A2C3-B6E6DAFF1F7D}"/>
              </a:ext>
            </a:extLst>
          </p:cNvPr>
          <p:cNvSpPr/>
          <p:nvPr/>
        </p:nvSpPr>
        <p:spPr>
          <a:xfrm>
            <a:off x="1279096" y="3108333"/>
            <a:ext cx="2516351" cy="5304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72;p2">
            <a:extLst>
              <a:ext uri="{FF2B5EF4-FFF2-40B4-BE49-F238E27FC236}">
                <a16:creationId xmlns:a16="http://schemas.microsoft.com/office/drawing/2014/main" id="{AAFACDC9-3F9E-4BA3-892A-4A04AA0B6429}"/>
              </a:ext>
            </a:extLst>
          </p:cNvPr>
          <p:cNvSpPr txBox="1"/>
          <p:nvPr/>
        </p:nvSpPr>
        <p:spPr>
          <a:xfrm>
            <a:off x="1279096" y="3130320"/>
            <a:ext cx="3469106" cy="53064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7" tIns="41457" rIns="82937" bIns="41457" anchor="t" anchorCtr="0">
            <a:spAutoFit/>
          </a:bodyPr>
          <a:lstStyle/>
          <a:p>
            <a:r>
              <a:rPr lang="ru-RU" sz="1452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Совершенствование содержания образования и воспитание</a:t>
            </a:r>
            <a:endParaRPr sz="1452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76;p2">
            <a:extLst>
              <a:ext uri="{FF2B5EF4-FFF2-40B4-BE49-F238E27FC236}">
                <a16:creationId xmlns:a16="http://schemas.microsoft.com/office/drawing/2014/main" id="{1C637AF8-E92F-42E5-9291-D7B211961871}"/>
              </a:ext>
            </a:extLst>
          </p:cNvPr>
          <p:cNvSpPr/>
          <p:nvPr/>
        </p:nvSpPr>
        <p:spPr>
          <a:xfrm>
            <a:off x="944054" y="3108334"/>
            <a:ext cx="345434" cy="33504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77;p2">
            <a:extLst>
              <a:ext uri="{FF2B5EF4-FFF2-40B4-BE49-F238E27FC236}">
                <a16:creationId xmlns:a16="http://schemas.microsoft.com/office/drawing/2014/main" id="{3ABBE29B-5274-42AA-B761-8BECF679F454}"/>
              </a:ext>
            </a:extLst>
          </p:cNvPr>
          <p:cNvSpPr/>
          <p:nvPr/>
        </p:nvSpPr>
        <p:spPr>
          <a:xfrm rot="5400000">
            <a:off x="1031512" y="3203647"/>
            <a:ext cx="167521" cy="14441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2937" tIns="41457" rIns="82937" bIns="41457" anchor="ctr" anchorCtr="0">
            <a:noAutofit/>
          </a:bodyPr>
          <a:lstStyle/>
          <a:p>
            <a:pPr algn="ctr"/>
            <a:endParaRPr sz="16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B3D2A79D-13EE-457F-9281-F8145C536481}"/>
              </a:ext>
            </a:extLst>
          </p:cNvPr>
          <p:cNvSpPr txBox="1">
            <a:spLocks/>
          </p:cNvSpPr>
          <p:nvPr/>
        </p:nvSpPr>
        <p:spPr>
          <a:xfrm>
            <a:off x="771961" y="1316366"/>
            <a:ext cx="4763601" cy="1260112"/>
          </a:xfrm>
          <a:prstGeom prst="rect">
            <a:avLst/>
          </a:prstGeom>
        </p:spPr>
        <p:txBody>
          <a:bodyPr vert="horz" lIns="54492" tIns="27246" rIns="54492" bIns="27246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1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 цель: </a:t>
            </a:r>
            <a:r>
              <a:rPr lang="ru-RU" sz="1814" dirty="0">
                <a:latin typeface="Arial" panose="020B0604020202020204" pitchFamily="34" charset="0"/>
                <a:cs typeface="Arial" panose="020B0604020202020204" pitchFamily="34" charset="0"/>
              </a:rPr>
              <a:t>возможности для самореализации и развития талантов</a:t>
            </a: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D400A533-8645-C94E-836E-7975E72B0B15}"/>
              </a:ext>
            </a:extLst>
          </p:cNvPr>
          <p:cNvSpPr txBox="1">
            <a:spLocks/>
          </p:cNvSpPr>
          <p:nvPr/>
        </p:nvSpPr>
        <p:spPr>
          <a:xfrm>
            <a:off x="726242" y="4526508"/>
            <a:ext cx="5026261" cy="2205769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Вхождение Российской Федерации в число десяти ведущих стран мира по качеству общего образования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эффективной системы выявления, поддержки и развития способностей и талантов у детей и молодежи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или вовлеченных в деятельность волонтерских (добровольческих) организаций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D277379-F8FD-CD4D-99F3-A1433C27909A}"/>
              </a:ext>
            </a:extLst>
          </p:cNvPr>
          <p:cNvSpPr/>
          <p:nvPr/>
        </p:nvSpPr>
        <p:spPr>
          <a:xfrm>
            <a:off x="750879" y="3845448"/>
            <a:ext cx="5616689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3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достижения </a:t>
            </a:r>
            <a:br>
              <a:rPr lang="ru-RU" sz="183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3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национальной цели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D30401-5FC5-4640-980A-1DCC108762BB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46A1FD-274E-4B53-97F8-3BE8D5D73E95}"/>
              </a:ext>
            </a:extLst>
          </p:cNvPr>
          <p:cNvSpPr txBox="1"/>
          <p:nvPr/>
        </p:nvSpPr>
        <p:spPr>
          <a:xfrm>
            <a:off x="664993" y="178110"/>
            <a:ext cx="8468518" cy="72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365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Организационно-техническое сопровождение реализации национального проекта «Образование»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B81BBFA3-626A-4389-8A8F-EB7961E6F5F3}"/>
              </a:ext>
            </a:extLst>
          </p:cNvPr>
          <p:cNvSpPr txBox="1">
            <a:spLocks/>
          </p:cNvSpPr>
          <p:nvPr/>
        </p:nvSpPr>
        <p:spPr>
          <a:xfrm>
            <a:off x="1054350" y="1573132"/>
            <a:ext cx="4963534" cy="1136395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информационно-аналитического и проектного сопровождения национальных проектов ФГАОУ ДПО «Академия Минпросвещения России»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Ершов Роман Федорович, </a:t>
            </a:r>
            <a:b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ФГАОУ ДПО «Академия Минпросвещения России» – директор центра</a:t>
            </a:r>
          </a:p>
        </p:txBody>
      </p:sp>
      <p:pic>
        <p:nvPicPr>
          <p:cNvPr id="17" name="Рисунок 16" descr="Конверт">
            <a:extLst>
              <a:ext uri="{FF2B5EF4-FFF2-40B4-BE49-F238E27FC236}">
                <a16:creationId xmlns:a16="http://schemas.microsoft.com/office/drawing/2014/main" id="{5990930E-12A2-4845-BDD6-2D8E241503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35675" y="2692754"/>
            <a:ext cx="258521" cy="258521"/>
          </a:xfrm>
          <a:prstGeom prst="rect">
            <a:avLst/>
          </a:prstGeom>
        </p:spPr>
      </p:pic>
      <p:pic>
        <p:nvPicPr>
          <p:cNvPr id="18" name="Рисунок 17" descr="Телефонная трубка">
            <a:extLst>
              <a:ext uri="{FF2B5EF4-FFF2-40B4-BE49-F238E27FC236}">
                <a16:creationId xmlns:a16="http://schemas.microsoft.com/office/drawing/2014/main" id="{2FCE4EA5-0645-45D0-9923-75B94AA511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84342" y="2298915"/>
            <a:ext cx="289179" cy="289179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931F3BC2-5858-4682-A917-DFF25CFEE6BC}"/>
              </a:ext>
            </a:extLst>
          </p:cNvPr>
          <p:cNvSpPr txBox="1">
            <a:spLocks/>
          </p:cNvSpPr>
          <p:nvPr/>
        </p:nvSpPr>
        <p:spPr>
          <a:xfrm>
            <a:off x="1686468" y="3207884"/>
            <a:ext cx="4011302" cy="1338100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Организационно-техническая поддержка реализации национального проекта «Образование», содержательное сопровождение реализации федеральных проектов, отчетность по исполнению федеральных проектов </a:t>
            </a:r>
            <a:r>
              <a:rPr lang="ru-RU" sz="131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1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14" b="1" dirty="0">
                <a:latin typeface="Arial" panose="020B0604020202020204" pitchFamily="34" charset="0"/>
                <a:cs typeface="Arial" panose="020B0604020202020204" pitchFamily="34" charset="0"/>
              </a:rPr>
              <a:t>Медведев Валерий Юрьевич, </a:t>
            </a:r>
            <a:br>
              <a:rPr lang="ru-RU" sz="1314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14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центра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10579BB-0611-4035-A153-7D60FA81CD06}"/>
              </a:ext>
            </a:extLst>
          </p:cNvPr>
          <p:cNvSpPr txBox="1">
            <a:spLocks/>
          </p:cNvSpPr>
          <p:nvPr/>
        </p:nvSpPr>
        <p:spPr>
          <a:xfrm>
            <a:off x="6647229" y="2309628"/>
            <a:ext cx="2129102" cy="833402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(495) 231-19-16</a:t>
            </a:r>
          </a:p>
          <a:p>
            <a:pPr marL="0" indent="0">
              <a:buNone/>
            </a:pPr>
            <a:r>
              <a:rPr lang="ru-RU" sz="157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npo</a:t>
            </a:r>
            <a:r>
              <a:rPr lang="en-US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577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apkpro.ru</a:t>
            </a:r>
            <a:endParaRPr lang="en-US" sz="157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577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8C43C2D-49B3-4479-BFB9-812BE62FC8B2}"/>
              </a:ext>
            </a:extLst>
          </p:cNvPr>
          <p:cNvCxnSpPr>
            <a:cxnSpLocks/>
          </p:cNvCxnSpPr>
          <p:nvPr/>
        </p:nvCxnSpPr>
        <p:spPr>
          <a:xfrm>
            <a:off x="5871480" y="2291024"/>
            <a:ext cx="0" cy="7006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19DD2AF-EA72-4A73-B7EA-F26842EB5189}"/>
              </a:ext>
            </a:extLst>
          </p:cNvPr>
          <p:cNvGrpSpPr/>
          <p:nvPr/>
        </p:nvGrpSpPr>
        <p:grpSpPr>
          <a:xfrm>
            <a:off x="6184342" y="4001724"/>
            <a:ext cx="266629" cy="543147"/>
            <a:chOff x="9399463" y="6069309"/>
            <a:chExt cx="471667" cy="960828"/>
          </a:xfrm>
        </p:grpSpPr>
        <p:pic>
          <p:nvPicPr>
            <p:cNvPr id="26" name="Рисунок 25" descr="Конверт">
              <a:extLst>
                <a:ext uri="{FF2B5EF4-FFF2-40B4-BE49-F238E27FC236}">
                  <a16:creationId xmlns:a16="http://schemas.microsoft.com/office/drawing/2014/main" id="{F8C6B5EF-E6B0-4303-847F-2ECD711FF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477604" y="6636611"/>
              <a:ext cx="393526" cy="393526"/>
            </a:xfrm>
            <a:prstGeom prst="rect">
              <a:avLst/>
            </a:prstGeom>
          </p:spPr>
        </p:pic>
        <p:pic>
          <p:nvPicPr>
            <p:cNvPr id="27" name="Рисунок 26" descr="Телефонная трубка">
              <a:extLst>
                <a:ext uri="{FF2B5EF4-FFF2-40B4-BE49-F238E27FC236}">
                  <a16:creationId xmlns:a16="http://schemas.microsoft.com/office/drawing/2014/main" id="{731D5762-993A-47BC-B1AB-FEF271F5B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399463" y="6069309"/>
              <a:ext cx="440194" cy="440194"/>
            </a:xfrm>
            <a:prstGeom prst="rect">
              <a:avLst/>
            </a:prstGeom>
          </p:spPr>
        </p:pic>
      </p:grpSp>
      <p:sp>
        <p:nvSpPr>
          <p:cNvPr id="28" name="Объект 2">
            <a:extLst>
              <a:ext uri="{FF2B5EF4-FFF2-40B4-BE49-F238E27FC236}">
                <a16:creationId xmlns:a16="http://schemas.microsoft.com/office/drawing/2014/main" id="{6F4BF826-1089-49B5-8F87-4000176217BE}"/>
              </a:ext>
            </a:extLst>
          </p:cNvPr>
          <p:cNvSpPr txBox="1">
            <a:spLocks/>
          </p:cNvSpPr>
          <p:nvPr/>
        </p:nvSpPr>
        <p:spPr>
          <a:xfrm>
            <a:off x="6647229" y="4012436"/>
            <a:ext cx="2347759" cy="608192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(929) 692-59-97</a:t>
            </a:r>
          </a:p>
          <a:p>
            <a:pPr marL="0" indent="0">
              <a:buNone/>
            </a:pPr>
            <a:r>
              <a:rPr lang="en-US" sz="1314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MedvedevVU@apkpro.ru</a:t>
            </a:r>
            <a:r>
              <a:rPr lang="en-US" sz="13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864EB49-CDFF-4074-8DD8-8B9014CC17BD}"/>
              </a:ext>
            </a:extLst>
          </p:cNvPr>
          <p:cNvCxnSpPr>
            <a:cxnSpLocks/>
          </p:cNvCxnSpPr>
          <p:nvPr/>
        </p:nvCxnSpPr>
        <p:spPr>
          <a:xfrm>
            <a:off x="5871480" y="3920005"/>
            <a:ext cx="0" cy="7006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бъект 2">
            <a:extLst>
              <a:ext uri="{FF2B5EF4-FFF2-40B4-BE49-F238E27FC236}">
                <a16:creationId xmlns:a16="http://schemas.microsoft.com/office/drawing/2014/main" id="{BF5569D9-4A12-4C05-AE42-96F4B91E921E}"/>
              </a:ext>
            </a:extLst>
          </p:cNvPr>
          <p:cNvSpPr txBox="1">
            <a:spLocks/>
          </p:cNvSpPr>
          <p:nvPr/>
        </p:nvSpPr>
        <p:spPr>
          <a:xfrm>
            <a:off x="1686468" y="4749136"/>
            <a:ext cx="4185012" cy="1730779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Инфраструктурное сопровождение реализации национального проекта «Образование», организационно-техническое сопровождение регионов в рамках федеральных проектов, организационно-информационное сопровождение </a:t>
            </a:r>
            <a:br>
              <a:rPr lang="ru-RU" sz="13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методическая поддержка РОИВ/РВПО </a:t>
            </a:r>
            <a:r>
              <a:rPr lang="ru-RU" sz="131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1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14" b="1" dirty="0">
                <a:latin typeface="Arial" panose="020B0604020202020204" pitchFamily="34" charset="0"/>
                <a:cs typeface="Arial" panose="020B0604020202020204" pitchFamily="34" charset="0"/>
              </a:rPr>
              <a:t>Блохин Дмитрий Владимирович, </a:t>
            </a:r>
            <a:br>
              <a:rPr lang="ru-RU" sz="1314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14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центра</a:t>
            </a:r>
          </a:p>
          <a:p>
            <a:pPr marL="0" indent="0">
              <a:buNone/>
            </a:pPr>
            <a:endParaRPr lang="en-US" sz="13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8D053A9D-B6C6-49DA-857E-C32FACB5F802}"/>
              </a:ext>
            </a:extLst>
          </p:cNvPr>
          <p:cNvSpPr txBox="1">
            <a:spLocks/>
          </p:cNvSpPr>
          <p:nvPr/>
        </p:nvSpPr>
        <p:spPr>
          <a:xfrm>
            <a:off x="6634715" y="5732371"/>
            <a:ext cx="2141614" cy="679922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(926) 271-01-26</a:t>
            </a:r>
          </a:p>
          <a:p>
            <a:pPr marL="0" indent="0">
              <a:buNone/>
            </a:pPr>
            <a:r>
              <a:rPr lang="en-US" sz="1314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BlohinDV@apkpro.ru</a:t>
            </a:r>
            <a:r>
              <a:rPr lang="en-US" sz="13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5C9D834-1379-4806-8DB5-787E476C2163}"/>
              </a:ext>
            </a:extLst>
          </p:cNvPr>
          <p:cNvCxnSpPr>
            <a:cxnSpLocks/>
          </p:cNvCxnSpPr>
          <p:nvPr/>
        </p:nvCxnSpPr>
        <p:spPr>
          <a:xfrm>
            <a:off x="5871480" y="5692501"/>
            <a:ext cx="0" cy="6799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5BF1847-4D22-47EE-83EF-6A0CD928799B}"/>
              </a:ext>
            </a:extLst>
          </p:cNvPr>
          <p:cNvGrpSpPr/>
          <p:nvPr/>
        </p:nvGrpSpPr>
        <p:grpSpPr>
          <a:xfrm>
            <a:off x="6184342" y="5692501"/>
            <a:ext cx="266629" cy="543147"/>
            <a:chOff x="9399463" y="6069309"/>
            <a:chExt cx="471667" cy="960828"/>
          </a:xfrm>
        </p:grpSpPr>
        <p:pic>
          <p:nvPicPr>
            <p:cNvPr id="36" name="Рисунок 35" descr="Конверт">
              <a:extLst>
                <a:ext uri="{FF2B5EF4-FFF2-40B4-BE49-F238E27FC236}">
                  <a16:creationId xmlns:a16="http://schemas.microsoft.com/office/drawing/2014/main" id="{0CA75F3B-6961-4088-895F-3C25BA7E8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477604" y="6636611"/>
              <a:ext cx="393526" cy="393526"/>
            </a:xfrm>
            <a:prstGeom prst="rect">
              <a:avLst/>
            </a:prstGeom>
          </p:spPr>
        </p:pic>
        <p:pic>
          <p:nvPicPr>
            <p:cNvPr id="37" name="Рисунок 36" descr="Телефонная трубка">
              <a:extLst>
                <a:ext uri="{FF2B5EF4-FFF2-40B4-BE49-F238E27FC236}">
                  <a16:creationId xmlns:a16="http://schemas.microsoft.com/office/drawing/2014/main" id="{9EDB56AA-1C29-4864-9401-6522D0C53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399463" y="6069309"/>
              <a:ext cx="440194" cy="44019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BA25B1A-AB13-427A-8FA3-56D5DA252013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46A1FD-274E-4B53-97F8-3BE8D5D73E95}"/>
              </a:ext>
            </a:extLst>
          </p:cNvPr>
          <p:cNvSpPr txBox="1"/>
          <p:nvPr/>
        </p:nvSpPr>
        <p:spPr>
          <a:xfrm>
            <a:off x="680777" y="217975"/>
            <a:ext cx="8468518" cy="72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365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Организационно-техническое сопровождение реализации национального проекта «Образование»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98B50190-0654-400F-AD5A-D12F117F78C1}"/>
              </a:ext>
            </a:extLst>
          </p:cNvPr>
          <p:cNvSpPr txBox="1">
            <a:spLocks/>
          </p:cNvSpPr>
          <p:nvPr/>
        </p:nvSpPr>
        <p:spPr>
          <a:xfrm>
            <a:off x="1159780" y="1554897"/>
            <a:ext cx="8198955" cy="619401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информационно-аналитического и проектного сопровождения национальных проектов ФГАОУ ДПО «Академия Минпросвещения России»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B91621D5-D642-48C2-A6FB-4B3A4555B7C9}"/>
              </a:ext>
            </a:extLst>
          </p:cNvPr>
          <p:cNvSpPr txBox="1">
            <a:spLocks/>
          </p:cNvSpPr>
          <p:nvPr/>
        </p:nvSpPr>
        <p:spPr>
          <a:xfrm>
            <a:off x="1162917" y="2323991"/>
            <a:ext cx="3766105" cy="955600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и организационно-содержательное сопровождение реализации федеральных проектов, нормативно-методическое, информационное сопровождение реализации результатов и показателей федеральных проектов</a:t>
            </a:r>
            <a:endParaRPr lang="ru-RU" sz="118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C1B28C24-3D82-4AD7-A242-CDAC639E8E43}"/>
              </a:ext>
            </a:extLst>
          </p:cNvPr>
          <p:cNvSpPr txBox="1">
            <a:spLocks/>
          </p:cNvSpPr>
          <p:nvPr/>
        </p:nvSpPr>
        <p:spPr>
          <a:xfrm>
            <a:off x="5690753" y="2329507"/>
            <a:ext cx="3766105" cy="992532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Организационно-информационное сопровождение РОИВ/РВПО по реализации НПО; мониторинг и контроль исполнения  мероприятий дорожных карт  в субъектах РФ, методическая поддержка деятельности РВПО</a:t>
            </a:r>
            <a:endParaRPr lang="ru-RU" sz="118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588398D2-AC24-4047-89B9-3491429D9CED}"/>
              </a:ext>
            </a:extLst>
          </p:cNvPr>
          <p:cNvSpPr txBox="1">
            <a:spLocks/>
          </p:cNvSpPr>
          <p:nvPr/>
        </p:nvSpPr>
        <p:spPr>
          <a:xfrm>
            <a:off x="3867509" y="3345080"/>
            <a:ext cx="1800413" cy="441441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94"/>
              </a:spcBef>
              <a:buNone/>
            </a:pPr>
            <a:r>
              <a:rPr lang="en-US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(909) 703-90-66</a:t>
            </a:r>
          </a:p>
          <a:p>
            <a:pPr marL="0" indent="0">
              <a:spcBef>
                <a:spcPts val="394"/>
              </a:spcBef>
              <a:buNone/>
            </a:pPr>
            <a:r>
              <a:rPr lang="en-US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vorobevmv@apkpro.ru</a:t>
            </a:r>
          </a:p>
          <a:p>
            <a:pPr marL="0" indent="0">
              <a:spcBef>
                <a:spcPts val="394"/>
              </a:spcBef>
              <a:buNone/>
            </a:pPr>
            <a:endParaRPr lang="en-US" sz="1182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02208277-9544-40FC-9800-26F8ED27EDA0}"/>
              </a:ext>
            </a:extLst>
          </p:cNvPr>
          <p:cNvSpPr txBox="1">
            <a:spLocks/>
          </p:cNvSpPr>
          <p:nvPr/>
        </p:nvSpPr>
        <p:spPr>
          <a:xfrm>
            <a:off x="8251230" y="3322039"/>
            <a:ext cx="1488981" cy="557878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94"/>
              </a:spcBef>
              <a:buNone/>
            </a:pPr>
            <a:r>
              <a:rPr lang="en-US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(927) 496-20-13 </a:t>
            </a:r>
          </a:p>
          <a:p>
            <a:pPr marL="0" indent="0">
              <a:spcBef>
                <a:spcPts val="394"/>
              </a:spcBef>
              <a:buNone/>
            </a:pPr>
            <a:r>
              <a:rPr lang="en-US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sulimalo@apkpro.ru 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224B3A4C-D7F0-491E-939A-9651BDBE1A43}"/>
              </a:ext>
            </a:extLst>
          </p:cNvPr>
          <p:cNvCxnSpPr>
            <a:cxnSpLocks/>
          </p:cNvCxnSpPr>
          <p:nvPr/>
        </p:nvCxnSpPr>
        <p:spPr>
          <a:xfrm>
            <a:off x="3585438" y="3288717"/>
            <a:ext cx="0" cy="5381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7F8E7703-7964-4952-A880-692B73C17370}"/>
              </a:ext>
            </a:extLst>
          </p:cNvPr>
          <p:cNvCxnSpPr>
            <a:cxnSpLocks/>
          </p:cNvCxnSpPr>
          <p:nvPr/>
        </p:nvCxnSpPr>
        <p:spPr>
          <a:xfrm>
            <a:off x="7923841" y="3254267"/>
            <a:ext cx="0" cy="5381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C209BFD-D12D-4FA3-967E-E39648A94CEF}"/>
              </a:ext>
            </a:extLst>
          </p:cNvPr>
          <p:cNvGrpSpPr/>
          <p:nvPr/>
        </p:nvGrpSpPr>
        <p:grpSpPr>
          <a:xfrm>
            <a:off x="3621050" y="3309329"/>
            <a:ext cx="229744" cy="483697"/>
            <a:chOff x="9399463" y="3002352"/>
            <a:chExt cx="471667" cy="993036"/>
          </a:xfrm>
        </p:grpSpPr>
        <p:pic>
          <p:nvPicPr>
            <p:cNvPr id="38" name="Рисунок 37" descr="Конверт">
              <a:extLst>
                <a:ext uri="{FF2B5EF4-FFF2-40B4-BE49-F238E27FC236}">
                  <a16:creationId xmlns:a16="http://schemas.microsoft.com/office/drawing/2014/main" id="{6FDFAEB7-78AC-4BAC-888B-FEB33E0B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477604" y="3601862"/>
              <a:ext cx="393526" cy="393526"/>
            </a:xfrm>
            <a:prstGeom prst="rect">
              <a:avLst/>
            </a:prstGeom>
          </p:spPr>
        </p:pic>
        <p:pic>
          <p:nvPicPr>
            <p:cNvPr id="39" name="Рисунок 38" descr="Телефонная трубка">
              <a:extLst>
                <a:ext uri="{FF2B5EF4-FFF2-40B4-BE49-F238E27FC236}">
                  <a16:creationId xmlns:a16="http://schemas.microsoft.com/office/drawing/2014/main" id="{45045E4F-551A-463A-80A2-364B4EB48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399463" y="3002352"/>
              <a:ext cx="440194" cy="440194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F6131C1A-71FC-4C4C-A7C1-BCE16E7C08E0}"/>
              </a:ext>
            </a:extLst>
          </p:cNvPr>
          <p:cNvGrpSpPr/>
          <p:nvPr/>
        </p:nvGrpSpPr>
        <p:grpSpPr>
          <a:xfrm>
            <a:off x="8000543" y="3262684"/>
            <a:ext cx="229744" cy="483697"/>
            <a:chOff x="9399463" y="3002352"/>
            <a:chExt cx="471667" cy="993036"/>
          </a:xfrm>
        </p:grpSpPr>
        <p:pic>
          <p:nvPicPr>
            <p:cNvPr id="44" name="Рисунок 43" descr="Конверт">
              <a:extLst>
                <a:ext uri="{FF2B5EF4-FFF2-40B4-BE49-F238E27FC236}">
                  <a16:creationId xmlns:a16="http://schemas.microsoft.com/office/drawing/2014/main" id="{1D45EF0C-54AD-455E-A00D-92B018DF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477604" y="3601862"/>
              <a:ext cx="393526" cy="393526"/>
            </a:xfrm>
            <a:prstGeom prst="rect">
              <a:avLst/>
            </a:prstGeom>
          </p:spPr>
        </p:pic>
        <p:pic>
          <p:nvPicPr>
            <p:cNvPr id="45" name="Рисунок 44" descr="Телефонная трубка">
              <a:extLst>
                <a:ext uri="{FF2B5EF4-FFF2-40B4-BE49-F238E27FC236}">
                  <a16:creationId xmlns:a16="http://schemas.microsoft.com/office/drawing/2014/main" id="{96AC5BCC-56C8-4DDB-8BBE-CB3C2C02A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399463" y="3002352"/>
              <a:ext cx="440194" cy="440194"/>
            </a:xfrm>
            <a:prstGeom prst="rect">
              <a:avLst/>
            </a:prstGeom>
          </p:spPr>
        </p:pic>
      </p:grpSp>
      <p:sp>
        <p:nvSpPr>
          <p:cNvPr id="49" name="Объект 2">
            <a:extLst>
              <a:ext uri="{FF2B5EF4-FFF2-40B4-BE49-F238E27FC236}">
                <a16:creationId xmlns:a16="http://schemas.microsoft.com/office/drawing/2014/main" id="{FF85B840-5471-430A-8AAF-0CBFBC1D6AE6}"/>
              </a:ext>
            </a:extLst>
          </p:cNvPr>
          <p:cNvSpPr txBox="1">
            <a:spLocks/>
          </p:cNvSpPr>
          <p:nvPr/>
        </p:nvSpPr>
        <p:spPr>
          <a:xfrm>
            <a:off x="1162917" y="3273848"/>
            <a:ext cx="2417386" cy="920084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  <a:t>Воробьев </a:t>
            </a:r>
            <a:b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  <a:t>Михаил Владимирович, </a:t>
            </a:r>
            <a:r>
              <a:rPr lang="ru-RU" sz="118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8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82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методологии и сопровождения реализации нацпроекта «Образование» 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2D34F912-E971-4787-B1C6-44FA4E750B24}"/>
              </a:ext>
            </a:extLst>
          </p:cNvPr>
          <p:cNvSpPr txBox="1">
            <a:spLocks/>
          </p:cNvSpPr>
          <p:nvPr/>
        </p:nvSpPr>
        <p:spPr>
          <a:xfrm>
            <a:off x="5690753" y="3279365"/>
            <a:ext cx="2295121" cy="728695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  <a:t>Сулима </a:t>
            </a:r>
            <a:b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  <a:t>Лариса Олеговна, </a:t>
            </a:r>
            <a:r>
              <a:rPr lang="ru-RU" sz="118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8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82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регионального управления проектной деятельностью</a:t>
            </a:r>
          </a:p>
        </p:txBody>
      </p:sp>
      <p:sp>
        <p:nvSpPr>
          <p:cNvPr id="51" name="Объект 2">
            <a:extLst>
              <a:ext uri="{FF2B5EF4-FFF2-40B4-BE49-F238E27FC236}">
                <a16:creationId xmlns:a16="http://schemas.microsoft.com/office/drawing/2014/main" id="{A7165719-B074-46CA-8CC8-A36FA6ECE8C6}"/>
              </a:ext>
            </a:extLst>
          </p:cNvPr>
          <p:cNvSpPr txBox="1">
            <a:spLocks/>
          </p:cNvSpPr>
          <p:nvPr/>
        </p:nvSpPr>
        <p:spPr>
          <a:xfrm>
            <a:off x="1162917" y="4576617"/>
            <a:ext cx="3766105" cy="955600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в части создания имущественного комплекса, сбор статистических данных о составе закупок в рамках реализации нацпроекта «Образование»</a:t>
            </a: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560E1181-5B93-43D1-A04C-1C4057AC5C4D}"/>
              </a:ext>
            </a:extLst>
          </p:cNvPr>
          <p:cNvSpPr txBox="1">
            <a:spLocks/>
          </p:cNvSpPr>
          <p:nvPr/>
        </p:nvSpPr>
        <p:spPr>
          <a:xfrm>
            <a:off x="5690753" y="4582134"/>
            <a:ext cx="3766105" cy="992532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 поддержка системы управления проектной деятельности, подготовка аналитической информации и справок о реализации НПО, расчет показателей деятельности РОИВ</a:t>
            </a:r>
          </a:p>
        </p:txBody>
      </p:sp>
      <p:sp>
        <p:nvSpPr>
          <p:cNvPr id="53" name="Объект 2">
            <a:extLst>
              <a:ext uri="{FF2B5EF4-FFF2-40B4-BE49-F238E27FC236}">
                <a16:creationId xmlns:a16="http://schemas.microsoft.com/office/drawing/2014/main" id="{6A7AF025-466B-4125-89AF-563D8B05D49A}"/>
              </a:ext>
            </a:extLst>
          </p:cNvPr>
          <p:cNvSpPr txBox="1">
            <a:spLocks/>
          </p:cNvSpPr>
          <p:nvPr/>
        </p:nvSpPr>
        <p:spPr>
          <a:xfrm>
            <a:off x="3867509" y="5597706"/>
            <a:ext cx="1800413" cy="441441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94"/>
              </a:spcBef>
              <a:buNone/>
            </a:pPr>
            <a:r>
              <a:rPr lang="en-US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+7-964-636-33-55</a:t>
            </a:r>
          </a:p>
          <a:p>
            <a:pPr marL="0" indent="0">
              <a:spcBef>
                <a:spcPts val="394"/>
              </a:spcBef>
              <a:buNone/>
            </a:pPr>
            <a:r>
              <a:rPr lang="en-US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semenukge@apkpro.ru </a:t>
            </a:r>
          </a:p>
        </p:txBody>
      </p:sp>
      <p:sp>
        <p:nvSpPr>
          <p:cNvPr id="54" name="Объект 2">
            <a:extLst>
              <a:ext uri="{FF2B5EF4-FFF2-40B4-BE49-F238E27FC236}">
                <a16:creationId xmlns:a16="http://schemas.microsoft.com/office/drawing/2014/main" id="{D9E17451-556B-4BDA-A110-BB6101DCC75F}"/>
              </a:ext>
            </a:extLst>
          </p:cNvPr>
          <p:cNvSpPr txBox="1">
            <a:spLocks/>
          </p:cNvSpPr>
          <p:nvPr/>
        </p:nvSpPr>
        <p:spPr>
          <a:xfrm>
            <a:off x="8251229" y="5574666"/>
            <a:ext cx="1796131" cy="557878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94"/>
              </a:spcBef>
              <a:buNone/>
            </a:pPr>
            <a:r>
              <a:rPr lang="en-US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(903) 263-11-68</a:t>
            </a:r>
          </a:p>
          <a:p>
            <a:pPr marL="0" indent="0">
              <a:spcBef>
                <a:spcPts val="394"/>
              </a:spcBef>
              <a:buNone/>
            </a:pPr>
            <a:r>
              <a:rPr lang="en-US" sz="1182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savchukus@apkpro.ru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8FF90C35-05E2-42E8-8553-41BA645BBC04}"/>
              </a:ext>
            </a:extLst>
          </p:cNvPr>
          <p:cNvCxnSpPr>
            <a:cxnSpLocks/>
          </p:cNvCxnSpPr>
          <p:nvPr/>
        </p:nvCxnSpPr>
        <p:spPr>
          <a:xfrm>
            <a:off x="3585438" y="5541343"/>
            <a:ext cx="0" cy="5381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A3979026-A9E3-4628-9426-8955923CFD3D}"/>
              </a:ext>
            </a:extLst>
          </p:cNvPr>
          <p:cNvCxnSpPr>
            <a:cxnSpLocks/>
          </p:cNvCxnSpPr>
          <p:nvPr/>
        </p:nvCxnSpPr>
        <p:spPr>
          <a:xfrm>
            <a:off x="7923841" y="5506894"/>
            <a:ext cx="0" cy="5381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F3ECCAA-D015-4DC7-AC18-C02CD727E77C}"/>
              </a:ext>
            </a:extLst>
          </p:cNvPr>
          <p:cNvGrpSpPr/>
          <p:nvPr/>
        </p:nvGrpSpPr>
        <p:grpSpPr>
          <a:xfrm>
            <a:off x="3621050" y="5561956"/>
            <a:ext cx="229744" cy="483697"/>
            <a:chOff x="9399463" y="3002352"/>
            <a:chExt cx="471667" cy="993036"/>
          </a:xfrm>
        </p:grpSpPr>
        <p:pic>
          <p:nvPicPr>
            <p:cNvPr id="58" name="Рисунок 57" descr="Конверт">
              <a:extLst>
                <a:ext uri="{FF2B5EF4-FFF2-40B4-BE49-F238E27FC236}">
                  <a16:creationId xmlns:a16="http://schemas.microsoft.com/office/drawing/2014/main" id="{F249E3BE-4872-4573-AFF3-D245C5454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477604" y="3601862"/>
              <a:ext cx="393526" cy="393526"/>
            </a:xfrm>
            <a:prstGeom prst="rect">
              <a:avLst/>
            </a:prstGeom>
          </p:spPr>
        </p:pic>
        <p:pic>
          <p:nvPicPr>
            <p:cNvPr id="59" name="Рисунок 58" descr="Телефонная трубка">
              <a:extLst>
                <a:ext uri="{FF2B5EF4-FFF2-40B4-BE49-F238E27FC236}">
                  <a16:creationId xmlns:a16="http://schemas.microsoft.com/office/drawing/2014/main" id="{CB70CA19-851B-4F15-9892-2205BED1F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399463" y="3002352"/>
              <a:ext cx="440194" cy="44019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9D53E73-A410-4FC9-AEFC-53EB0E47C0B2}"/>
              </a:ext>
            </a:extLst>
          </p:cNvPr>
          <p:cNvGrpSpPr/>
          <p:nvPr/>
        </p:nvGrpSpPr>
        <p:grpSpPr>
          <a:xfrm>
            <a:off x="8000543" y="5515311"/>
            <a:ext cx="229744" cy="483697"/>
            <a:chOff x="9399463" y="3002352"/>
            <a:chExt cx="471667" cy="993036"/>
          </a:xfrm>
        </p:grpSpPr>
        <p:pic>
          <p:nvPicPr>
            <p:cNvPr id="61" name="Рисунок 60" descr="Конверт">
              <a:extLst>
                <a:ext uri="{FF2B5EF4-FFF2-40B4-BE49-F238E27FC236}">
                  <a16:creationId xmlns:a16="http://schemas.microsoft.com/office/drawing/2014/main" id="{741E592E-7624-456F-8652-03EC185FD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477604" y="3601862"/>
              <a:ext cx="393526" cy="393526"/>
            </a:xfrm>
            <a:prstGeom prst="rect">
              <a:avLst/>
            </a:prstGeom>
          </p:spPr>
        </p:pic>
        <p:pic>
          <p:nvPicPr>
            <p:cNvPr id="62" name="Рисунок 61" descr="Телефонная трубка">
              <a:extLst>
                <a:ext uri="{FF2B5EF4-FFF2-40B4-BE49-F238E27FC236}">
                  <a16:creationId xmlns:a16="http://schemas.microsoft.com/office/drawing/2014/main" id="{80435195-F166-44A8-B591-12CC1F5DF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399463" y="3002352"/>
              <a:ext cx="440194" cy="440194"/>
            </a:xfrm>
            <a:prstGeom prst="rect">
              <a:avLst/>
            </a:prstGeom>
          </p:spPr>
        </p:pic>
      </p:grpSp>
      <p:sp>
        <p:nvSpPr>
          <p:cNvPr id="63" name="Объект 2">
            <a:extLst>
              <a:ext uri="{FF2B5EF4-FFF2-40B4-BE49-F238E27FC236}">
                <a16:creationId xmlns:a16="http://schemas.microsoft.com/office/drawing/2014/main" id="{980E368E-E51B-4C3B-9B74-90941566E37D}"/>
              </a:ext>
            </a:extLst>
          </p:cNvPr>
          <p:cNvSpPr txBox="1">
            <a:spLocks/>
          </p:cNvSpPr>
          <p:nvPr/>
        </p:nvSpPr>
        <p:spPr>
          <a:xfrm>
            <a:off x="1162917" y="5526474"/>
            <a:ext cx="2417386" cy="920084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82" b="1" dirty="0" err="1">
                <a:latin typeface="Arial" panose="020B0604020202020204" pitchFamily="34" charset="0"/>
                <a:cs typeface="Arial" panose="020B0604020202020204" pitchFamily="34" charset="0"/>
              </a:rPr>
              <a:t>Семенюк</a:t>
            </a:r>
            <a: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  <a:t>Георгий Эдуардович, </a:t>
            </a:r>
            <a:r>
              <a:rPr lang="ru-RU" sz="118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8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82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начальника отдела инфраструктурного сопровождения </a:t>
            </a:r>
          </a:p>
        </p:txBody>
      </p:sp>
      <p:sp>
        <p:nvSpPr>
          <p:cNvPr id="64" name="Объект 2">
            <a:extLst>
              <a:ext uri="{FF2B5EF4-FFF2-40B4-BE49-F238E27FC236}">
                <a16:creationId xmlns:a16="http://schemas.microsoft.com/office/drawing/2014/main" id="{32642CB3-ED77-41C4-BF3F-5236FE19DBB2}"/>
              </a:ext>
            </a:extLst>
          </p:cNvPr>
          <p:cNvSpPr txBox="1">
            <a:spLocks/>
          </p:cNvSpPr>
          <p:nvPr/>
        </p:nvSpPr>
        <p:spPr>
          <a:xfrm>
            <a:off x="5690753" y="5531991"/>
            <a:ext cx="2295121" cy="728695"/>
          </a:xfrm>
          <a:prstGeom prst="rect">
            <a:avLst/>
          </a:prstGeom>
        </p:spPr>
        <p:txBody>
          <a:bodyPr vert="horz" lIns="60070" tIns="30035" rIns="60070" bIns="30035" rtlCol="0">
            <a:noAutofit/>
          </a:bodyPr>
          <a:lstStyle>
            <a:lvl1pPr marL="347975" indent="-347975" algn="l" defTabSz="1391900" rtl="0" eaLnBrk="1" latinLnBrk="0" hangingPunct="1">
              <a:lnSpc>
                <a:spcPct val="90000"/>
              </a:lnSpc>
              <a:spcBef>
                <a:spcPts val="1522"/>
              </a:spcBef>
              <a:buFont typeface="Arial" panose="020B0604020202020204" pitchFamily="34" charset="0"/>
              <a:buChar char="•"/>
              <a:defRPr sz="42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92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39875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3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58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317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277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6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62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15574" indent="-347975" algn="l" defTabSz="139190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  <a:t>Савчук </a:t>
            </a:r>
            <a:b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82" b="1" dirty="0">
                <a:latin typeface="Arial" panose="020B0604020202020204" pitchFamily="34" charset="0"/>
                <a:cs typeface="Arial" panose="020B0604020202020204" pitchFamily="34" charset="0"/>
              </a:rPr>
              <a:t>Юрий Сергеевич, </a:t>
            </a:r>
            <a:r>
              <a:rPr lang="ru-RU" sz="118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8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82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мониторинга и аналитической отчетности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5BCB61-9322-4DF1-8C4C-A154601C06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3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48CA22-1F63-49F5-8F93-C6E0C56C38F1}"/>
              </a:ext>
            </a:extLst>
          </p:cNvPr>
          <p:cNvSpPr/>
          <p:nvPr/>
        </p:nvSpPr>
        <p:spPr>
          <a:xfrm>
            <a:off x="659981" y="1512669"/>
            <a:ext cx="76223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83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 ключевых направлениях реализации национального проекта «Образование», методических рекомендациях по созданию педагогических технопарков «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», перечне мероприятий и сроках создания и функционирования педагогических технопарков «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Кванториум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3E95F0-39FD-4F3D-BAD2-04152D277B48}"/>
              </a:ext>
            </a:extLst>
          </p:cNvPr>
          <p:cNvSpPr/>
          <p:nvPr/>
        </p:nvSpPr>
        <p:spPr>
          <a:xfrm>
            <a:off x="3290259" y="4751103"/>
            <a:ext cx="76223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Воробьев Михаил Владимирович,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начальник отдела центра информационно-аналитического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 проектного сопровождения нацпроектов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ФГАОУ ДПО «Академия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Минпросвещения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России»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B63E3-A10B-41FF-A43C-A66B5DEAC8D7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2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6750685-481F-4F74-BA4C-E6F75A20F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20661"/>
            <a:ext cx="4686455" cy="475219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66471AE-2101-4BAB-929E-CD54C6781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22" y="1920661"/>
            <a:ext cx="4931350" cy="475219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5EC2448-17A3-4633-B4B1-AA1C6C0AA8B4}"/>
              </a:ext>
            </a:extLst>
          </p:cNvPr>
          <p:cNvSpPr txBox="1">
            <a:spLocks/>
          </p:cNvSpPr>
          <p:nvPr/>
        </p:nvSpPr>
        <p:spPr>
          <a:xfrm>
            <a:off x="515407" y="1156332"/>
            <a:ext cx="6678765" cy="573828"/>
          </a:xfrm>
          <a:prstGeom prst="rect">
            <a:avLst/>
          </a:prstGeom>
          <a:noFill/>
        </p:spPr>
        <p:txBody>
          <a:bodyPr vert="horz" lIns="91440" tIns="45721" rIns="91440" bIns="45721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102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реализации: </a:t>
            </a:r>
            <a:r>
              <a:rPr lang="ru-RU" sz="210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01.01.2019</a:t>
            </a:r>
            <a:r>
              <a:rPr lang="ru-RU" sz="2102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30.12.2024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5DFB1B-3038-4BD2-9D6C-2E4DC08587C5}"/>
              </a:ext>
            </a:extLst>
          </p:cNvPr>
          <p:cNvSpPr txBox="1">
            <a:spLocks/>
          </p:cNvSpPr>
          <p:nvPr/>
        </p:nvSpPr>
        <p:spPr>
          <a:xfrm>
            <a:off x="515407" y="392003"/>
            <a:ext cx="10719871" cy="573828"/>
          </a:xfrm>
          <a:prstGeom prst="rect">
            <a:avLst/>
          </a:prstGeom>
          <a:noFill/>
        </p:spPr>
        <p:txBody>
          <a:bodyPr vert="horz" lIns="91440" tIns="45721" rIns="91440" bIns="45721" rtlCol="0" anchor="t" anchorCtr="0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ru-RU" sz="3153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«Образование»: что это?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803B5-9498-4FCE-BE7A-19BD1B162835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031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4238</Words>
  <Application>Microsoft Office PowerPoint</Application>
  <PresentationFormat>Широкоэкранный</PresentationFormat>
  <Paragraphs>558</Paragraphs>
  <Slides>40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Helvetica Neue</vt:lpstr>
      <vt:lpstr>Roboto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Юлия</cp:lastModifiedBy>
  <cp:revision>203</cp:revision>
  <dcterms:created xsi:type="dcterms:W3CDTF">2020-06-08T21:27:38Z</dcterms:created>
  <dcterms:modified xsi:type="dcterms:W3CDTF">2021-07-20T06:21:39Z</dcterms:modified>
</cp:coreProperties>
</file>